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63" r:id="rId3"/>
    <p:sldId id="272" r:id="rId4"/>
    <p:sldId id="271" r:id="rId5"/>
    <p:sldId id="264" r:id="rId6"/>
    <p:sldId id="256" r:id="rId7"/>
    <p:sldId id="265" r:id="rId8"/>
    <p:sldId id="266" r:id="rId9"/>
    <p:sldId id="258" r:id="rId10"/>
    <p:sldId id="267" r:id="rId11"/>
    <p:sldId id="273" r:id="rId12"/>
    <p:sldId id="274" r:id="rId13"/>
    <p:sldId id="275" r:id="rId14"/>
    <p:sldId id="268" r:id="rId15"/>
    <p:sldId id="262" r:id="rId16"/>
    <p:sldId id="269" r:id="rId17"/>
    <p:sldId id="270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F6A92-8E0B-4F17-A2FE-BFA2C5728E0A}" type="datetimeFigureOut">
              <a:rPr lang="de-DE" smtClean="0"/>
              <a:t>30.11.2017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153C6-6789-4E98-BADF-7C3ACE4859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770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153C6-6789-4E98-BADF-7C3ACE48597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70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F06A1-9E6B-46F8-93CA-479FEE83B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1F9FE97-ECCE-4551-930A-204DCF10FD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1FB0BC-4A72-4F90-9120-206AD6796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E98E2-EDAF-48DC-9706-1B70E5A63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C318EC-1FAE-4543-94D2-565E122D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EC3-D265-4F20-86E7-A970A3438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2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5606C9-B825-4FEB-94D4-6431011E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877F6A-1511-42DF-9654-697A7B9FE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AB4962-70C9-4792-B226-6D24A0949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BDAC3-0ADE-4C84-B345-F34F5642A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22D3DE-59FA-45BD-9DF4-B0FA3BA89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EC3-D265-4F20-86E7-A970A3438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62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B798998-3686-439A-BF9B-AF58436E8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C643E30-9046-47B4-AD5A-792897554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DA52DA-CD2B-427B-800C-91110711E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09D5D0-C31E-4B1B-A28B-A81481F04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DE3EE0-3B7E-4AAA-8870-33919DBB9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EC3-D265-4F20-86E7-A970A3438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240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0D6A1-4D11-4016-9ED9-B06C1AA39B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7F9C5B-FBCC-4496-94EC-4870C989C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11776A-5B37-4290-8FA3-42232CED3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D663C-CC2F-47A3-9DF1-B6446C713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C6333E-64DD-4734-ADEA-7DF4837D3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A51-DC62-421C-856A-C0208E608F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108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3C6E8E-10F5-44EA-934A-4C5E4B3E7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1D4EA8-BEA8-4B77-ADC9-D357AE109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1CEC5D-4E59-440D-9892-95B57212E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DEB8DC-8094-4CF4-ABD2-993575B8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C9BA32-709B-41DC-AF1D-0977DD6F3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A51-DC62-421C-856A-C0208E608F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431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BD0456-2C71-4744-BAC7-794B122C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5DDADC-71B8-4348-895B-0A928B03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C10271-765A-4E88-BE49-1BDA505BD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E015F0-97FC-41E2-BC24-E0EBDA6DF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61B0EC-3D66-4DCE-99D8-9A4741B4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A51-DC62-421C-856A-C0208E608F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596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1A3DFA-C08E-4B1E-8456-9AE5E9BE6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32D1EA-7C0E-4618-89DA-46AA612AB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8EBFE2-AA47-4C4C-B0D7-C03D64946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B4F836-A8D3-414A-8712-9F9031BBA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FBF06A-682E-414C-9B5F-63BE07AEC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5DBAB1E-C004-4C3A-B433-889B0C73C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A51-DC62-421C-856A-C0208E608F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2966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DE078-3AB0-4BB0-BF65-DA446F179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416E2E-9394-49F9-BA63-DBF2F0669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59A1B09-B43B-4562-9BFC-524759093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2B0EC4B-9B46-4573-B837-62BCAC086A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FC3DC8A-DE97-4AD9-A245-CFE8390DD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287283E-3C05-4029-8CD0-09BB5132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F42E6B6-3DCD-4F27-A7B5-DED5A0C46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448C19E-0FE5-4FC0-972B-7E0F0AA3E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A51-DC62-421C-856A-C0208E608F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71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C89F0D-423B-41CA-8F0A-E8014B132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3226336-9963-48AE-A5EA-4FEFF62CE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CCDF7A4-10AF-43AD-8F98-03028FDCA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B8AD60-4C6E-49D5-A9F7-571ECAD66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A51-DC62-421C-856A-C0208E608F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8544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58A1AF0-09E8-49CF-A36D-8890FFA87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62D20D4-F49A-437C-B35A-50F5DE8AF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D8E00A-5A3C-4B6B-93B0-AD3AC3FE4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A51-DC62-421C-856A-C0208E608F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441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3B19EB-5FC2-453D-9376-87C296F6A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B25EB4-30EE-44D3-8537-AF0EDB9C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BF64F3-E0B5-4333-AF72-3FE4904E1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7832FE-3440-40F3-85EB-737AE3A78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5CB84E-3152-4595-95F8-FF4586C64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D053707-D1FF-4595-8052-3B712E78D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A51-DC62-421C-856A-C0208E608F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75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EAC8BE-A07F-424D-8D8C-6F0F3E137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46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250C89-8FD9-4CC8-95F1-E72D4124B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DE9AE9-CEAE-4CA4-88A7-48E90F07A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F4FD16-41F5-40A1-8E7F-2AC9562D2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D01B38-D424-4D1A-8A54-E2B3AD9A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EC3-D265-4F20-86E7-A970A3438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728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3A2E94-F823-4B2A-89BD-9816C84A2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0099F72-EA80-43F4-B8B9-66EC964D2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6D52D3-171E-4E40-95A7-A9F99CC90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A3CFC1-C635-4294-B199-57A780336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8D8D6F-B11F-4657-AC7F-BCF23518C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158F22-24C7-4D20-8106-7C5FE62F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A51-DC62-421C-856A-C0208E608F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018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48F34E-478C-42B5-ADA0-69CE5A29C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AD6F074-1C31-4E57-9C92-C5A288D52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78407F-6ECB-4EC2-8488-EAEDBE6BD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D8D82F-874C-4392-A813-CF38C779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E18E86-8C86-4653-924E-9C1CE8FE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A51-DC62-421C-856A-C0208E608F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133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8D07137-D250-4C2A-B15A-A39485F43E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F8D519B-071E-4847-BECA-92B6CA63A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080298-8B01-417B-B4F0-1201373B5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EA3DCA-2406-40A7-AF14-E9FC61BD3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66C5B3-358D-4290-BE3D-2F1FDAC1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1A51-DC62-421C-856A-C0208E608F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78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B85042-A6A2-4C9F-8EE3-93785ECF2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A556E6-74AE-4C17-B7EC-50B137AAE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5FBAB0-D7DD-4D8B-9385-D1657B96E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8BB306-6E9A-4E3E-B384-2464423EA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6FC825-015A-468A-B69B-3F788DC6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EC3-D265-4F20-86E7-A970A3438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51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54429-DAA7-45F7-A55A-5AC4AE565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A8BC2B-8581-444E-81BE-1BB68B1B7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90FF4A3-8266-4D48-8610-4EB49A517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ECEA29-C323-4348-911D-FB683258A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54C9DD-D7C2-4354-9419-D62035312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085E6C-867B-408D-86DF-1F897A1BB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EC3-D265-4F20-86E7-A970A3438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92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7F8E0E-33B7-4C2D-8E0D-BF16AAA1C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F10CD3-F4A2-4595-A663-DF81C8E67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47E5D3E-139C-48D3-92D6-CDD4E9160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1BC114C-5B42-42D3-9CBE-2FD96DDCE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9446FDB-DF5B-4839-AD79-FC726F782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3A7E16E-A752-4CDB-9448-F8FAC3AE6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F675824-634C-4486-9754-9D8A2EE2D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8D0FC4F-D1DC-4620-A18B-A95A7E803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EC3-D265-4F20-86E7-A970A3438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644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3F0C8-59B2-4D3E-8A6A-2803DF944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50E046-E3DA-40E9-B815-A2A548840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9B9A03E-B1E4-483A-AC47-D9FBDB1FD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8C5F9EB-6561-4F1A-8D7A-4F2626464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EC3-D265-4F20-86E7-A970A3438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57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70A2923-EECC-4E57-81D3-70691121D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D82E9C9-9F62-4AF4-BBA7-A2B40B33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198A050-C68B-4FF7-B187-3487C1818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EC3-D265-4F20-86E7-A970A3438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96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4C601-1D53-45A7-A314-3ED2974F1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0C66F-C3A9-4FE9-B516-0CA25A650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BC5291-5176-43C9-87FC-65A1187A8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FCF760-9DC3-4CC2-A2F7-A7384D2B6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31A251-2C9D-4316-891C-FBCFA7CC4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A9DB76-A4DC-44A0-94A0-75C7FA7E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EC3-D265-4F20-86E7-A970A3438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01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D3BAC-26D4-44A0-B1B8-1D4160EC9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67C340B-3AFB-430C-85DD-91E4CCD1E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385D550-7E1E-43E9-BF97-32C2B07A5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015EFD-F167-4F75-8132-787652EC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8A6C6B-0254-4899-B2F0-1AB1B106C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9284BF-D15C-4637-9E45-37233393D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EC3-D265-4F20-86E7-A970A3438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138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5E1C01-53FF-4AD0-BEFB-6B642C09F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A2F8F8-DDAE-471F-9777-C0B1E5E2E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C7C5AA-5CE2-4200-8AC1-49BED37AC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816EC0-7A69-4229-8CBE-0074862CBC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2FE7CA-6CF8-4B40-8AB6-BA2BEBC11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AEC3-D265-4F20-86E7-A970A3438831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353B2C0-6B64-424E-BB8F-65E15BC09DE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200" y="0"/>
            <a:ext cx="27146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2E3A107-B774-465E-B225-562C888B0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661AF0-9E11-43B4-A766-0FD171AC8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8D707D-CEBC-4173-8582-B84011A4C2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0EAFA6-BA12-4060-8A6C-44ACECAFD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FF1C92-0484-4436-A523-F91647550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1A51-DC62-421C-856A-C0208E608F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48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37AA19-2A62-4429-8F6B-70ED2D373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73717"/>
            <a:ext cx="12192000" cy="2387600"/>
          </a:xfrm>
        </p:spPr>
        <p:txBody>
          <a:bodyPr/>
          <a:lstStyle/>
          <a:p>
            <a:r>
              <a:rPr lang="de-DE" dirty="0"/>
              <a:t>Innovationsmanagement bei </a:t>
            </a:r>
            <a:r>
              <a:rPr lang="de-DE" dirty="0" err="1"/>
              <a:t>Qualifo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F65C91B-AB9D-4202-A80A-6C9384B4E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27965"/>
            <a:ext cx="9144000" cy="1655762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dirty="0"/>
              <a:t>Von Christopher Staritz, Jonas Theis, Aso Kadi</a:t>
            </a:r>
          </a:p>
        </p:txBody>
      </p:sp>
    </p:spTree>
    <p:extLst>
      <p:ext uri="{BB962C8B-B14F-4D97-AF65-F5344CB8AC3E}">
        <p14:creationId xmlns:p14="http://schemas.microsoft.com/office/powerpoint/2010/main" val="2897556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AE6F1C-AE7C-401B-A715-96718E2CE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EA46FC-0D9E-4E0D-9234-77D635155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Innovationsmanagment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2C6C28-B961-441A-81D8-7445CF46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4F7754-F236-4CF5-B829-6C86CCE01CE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lvl="1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de-DE" dirty="0"/>
              <a:t>Zentrales Innovationsmanagement</a:t>
            </a:r>
          </a:p>
          <a:p>
            <a:pPr lvl="1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de-DE" dirty="0"/>
              <a:t>Dezentrales Innovationsmanagement</a:t>
            </a:r>
          </a:p>
          <a:p>
            <a:pPr lvl="1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de-DE" dirty="0"/>
              <a:t>Externe Berater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0FED6EF2-0F1F-4229-BF64-4AA7A5D626B4}"/>
              </a:ext>
            </a:extLst>
          </p:cNvPr>
          <p:cNvSpPr txBox="1">
            <a:spLocks/>
          </p:cNvSpPr>
          <p:nvPr/>
        </p:nvSpPr>
        <p:spPr>
          <a:xfrm>
            <a:off x="1" y="282638"/>
            <a:ext cx="601010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/>
              <a:t>Problemlösung</a:t>
            </a:r>
          </a:p>
        </p:txBody>
      </p:sp>
    </p:spTree>
    <p:extLst>
      <p:ext uri="{BB962C8B-B14F-4D97-AF65-F5344CB8AC3E}">
        <p14:creationId xmlns:p14="http://schemas.microsoft.com/office/powerpoint/2010/main" val="928263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63083CE-68AE-492F-A6DB-70299A2CC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84925A-2399-4246-834C-A7CAFFE44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C39FA2-9AC5-43C8-9973-60F0F078B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8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0875FDDD-55A9-407F-985A-0AA12BCA30AB}"/>
              </a:ext>
            </a:extLst>
          </p:cNvPr>
          <p:cNvGraphicFramePr>
            <a:graphicFrameLocks noGrp="1"/>
          </p:cNvGraphicFramePr>
          <p:nvPr>
            <p:ph idx="4294967295"/>
            <p:extLst/>
          </p:nvPr>
        </p:nvGraphicFramePr>
        <p:xfrm>
          <a:off x="288829" y="1137765"/>
          <a:ext cx="11614341" cy="42835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01861">
                  <a:extLst>
                    <a:ext uri="{9D8B030D-6E8A-4147-A177-3AD203B41FA5}">
                      <a16:colId xmlns:a16="http://schemas.microsoft.com/office/drawing/2014/main" val="344279829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063138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1734195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916414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49464706"/>
                    </a:ext>
                  </a:extLst>
                </a:gridCol>
              </a:tblGrid>
              <a:tr h="972302"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Kriterien</a:t>
                      </a:r>
                      <a:endParaRPr lang="de-DE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Gewichtung(%)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Zentrales </a:t>
                      </a:r>
                      <a:br>
                        <a:rPr lang="de-DE" dirty="0">
                          <a:effectLst/>
                        </a:rPr>
                      </a:br>
                      <a:r>
                        <a:rPr lang="de-DE" dirty="0">
                          <a:effectLst/>
                        </a:rPr>
                        <a:t>Innovationsmanagement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Dezentrales Innovationsmanagement</a:t>
                      </a:r>
                      <a:endParaRPr lang="de-DE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Externe Berater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97058"/>
                  </a:ext>
                </a:extLst>
              </a:tr>
              <a:tr h="972302"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Kosten</a:t>
                      </a:r>
                      <a:br>
                        <a:rPr lang="de-DE" dirty="0">
                          <a:effectLst/>
                        </a:rPr>
                      </a:br>
                      <a:r>
                        <a:rPr lang="de-DE" dirty="0">
                          <a:effectLst/>
                        </a:rPr>
                        <a:t>- Entwicklungskosten</a:t>
                      </a:r>
                      <a:br>
                        <a:rPr lang="de-DE" dirty="0">
                          <a:effectLst/>
                        </a:rPr>
                      </a:br>
                      <a:r>
                        <a:rPr lang="de-DE" dirty="0">
                          <a:effectLst/>
                        </a:rPr>
                        <a:t>- Personalkosten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5/2,0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4/1,6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3/1,2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770990"/>
                  </a:ext>
                </a:extLst>
              </a:tr>
              <a:tr h="972302"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Aufwand</a:t>
                      </a:r>
                      <a:br>
                        <a:rPr lang="de-DE" dirty="0">
                          <a:effectLst/>
                        </a:rPr>
                      </a:br>
                      <a:r>
                        <a:rPr lang="de-DE" dirty="0">
                          <a:effectLst/>
                        </a:rPr>
                        <a:t>- Personalaufwand</a:t>
                      </a:r>
                      <a:br>
                        <a:rPr lang="de-DE" dirty="0">
                          <a:effectLst/>
                        </a:rPr>
                      </a:br>
                      <a:r>
                        <a:rPr lang="de-DE" dirty="0">
                          <a:effectLst/>
                        </a:rPr>
                        <a:t>- Arbeitsaufwand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>
                          <a:effectLst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4/1,6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2/0,8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3/1,2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177297"/>
                  </a:ext>
                </a:extLst>
              </a:tr>
              <a:tr h="972302"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Standing IT</a:t>
                      </a:r>
                      <a:br>
                        <a:rPr lang="de-DE" dirty="0">
                          <a:effectLst/>
                        </a:rPr>
                      </a:br>
                      <a:r>
                        <a:rPr lang="de-DE" dirty="0">
                          <a:effectLst/>
                        </a:rPr>
                        <a:t>- Zufriedenheit innerhalb IT</a:t>
                      </a:r>
                      <a:br>
                        <a:rPr lang="de-DE" dirty="0">
                          <a:effectLst/>
                        </a:rPr>
                      </a:br>
                      <a:r>
                        <a:rPr lang="de-DE" dirty="0">
                          <a:effectLst/>
                        </a:rPr>
                        <a:t>- Zufriedenheit Fachabteilungen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3/0,6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6/1,2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2/0,4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354996"/>
                  </a:ext>
                </a:extLst>
              </a:tr>
              <a:tr h="394323">
                <a:tc>
                  <a:txBody>
                    <a:bodyPr/>
                    <a:lstStyle/>
                    <a:p>
                      <a:pPr lvl="0" algn="l" fontAlgn="t"/>
                      <a:endParaRPr lang="de-DE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>
                          <a:effectLst/>
                        </a:rPr>
                        <a:t>Summe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b="1" dirty="0">
                          <a:effectLst/>
                        </a:rPr>
                        <a:t>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2,8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261309"/>
                  </a:ext>
                </a:extLst>
              </a:tr>
            </a:tbl>
          </a:graphicData>
        </a:graphic>
      </p:graphicFrame>
      <p:sp>
        <p:nvSpPr>
          <p:cNvPr id="7" name="Titel 6">
            <a:extLst>
              <a:ext uri="{FF2B5EF4-FFF2-40B4-BE49-F238E27FC236}">
                <a16:creationId xmlns:a16="http://schemas.microsoft.com/office/drawing/2014/main" id="{2D943776-353E-47A1-8ACF-F690F10DF466}"/>
              </a:ext>
            </a:extLst>
          </p:cNvPr>
          <p:cNvSpPr txBox="1">
            <a:spLocks/>
          </p:cNvSpPr>
          <p:nvPr/>
        </p:nvSpPr>
        <p:spPr>
          <a:xfrm>
            <a:off x="1" y="282638"/>
            <a:ext cx="601010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/>
              <a:t>Problemlösung</a:t>
            </a:r>
          </a:p>
        </p:txBody>
      </p:sp>
    </p:spTree>
    <p:extLst>
      <p:ext uri="{BB962C8B-B14F-4D97-AF65-F5344CB8AC3E}">
        <p14:creationId xmlns:p14="http://schemas.microsoft.com/office/powerpoint/2010/main" val="3477562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D6677E-5257-48DA-90E2-375552295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035"/>
            <a:ext cx="10515600" cy="888993"/>
          </a:xfrm>
        </p:spPr>
        <p:txBody>
          <a:bodyPr/>
          <a:lstStyle/>
          <a:p>
            <a:pPr algn="ctr"/>
            <a:r>
              <a:rPr lang="de-DE" dirty="0"/>
              <a:t>Zentrales Innovationsmanagement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715A603-4B38-4D09-9DDD-F00DF0D8BB4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084420" cy="33745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42210">
                  <a:extLst>
                    <a:ext uri="{9D8B030D-6E8A-4147-A177-3AD203B41FA5}">
                      <a16:colId xmlns:a16="http://schemas.microsoft.com/office/drawing/2014/main" val="3123949433"/>
                    </a:ext>
                  </a:extLst>
                </a:gridCol>
                <a:gridCol w="5042210">
                  <a:extLst>
                    <a:ext uri="{9D8B030D-6E8A-4147-A177-3AD203B41FA5}">
                      <a16:colId xmlns:a16="http://schemas.microsoft.com/office/drawing/2014/main" val="1646474446"/>
                    </a:ext>
                  </a:extLst>
                </a:gridCol>
              </a:tblGrid>
              <a:tr h="546219">
                <a:tc>
                  <a:txBody>
                    <a:bodyPr/>
                    <a:lstStyle/>
                    <a:p>
                      <a:pPr algn="l" fontAlgn="t"/>
                      <a:r>
                        <a:rPr lang="de-DE" dirty="0">
                          <a:effectLst/>
                        </a:rPr>
                        <a:t>Pro</a:t>
                      </a:r>
                      <a:endParaRPr lang="de-DE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>
                          <a:effectLst/>
                        </a:rPr>
                        <a:t>Kontra</a:t>
                      </a:r>
                      <a:endParaRPr lang="de-DE" b="1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255312"/>
                  </a:ext>
                </a:extLst>
              </a:tr>
              <a:tr h="942790">
                <a:tc>
                  <a:txBody>
                    <a:bodyPr/>
                    <a:lstStyle/>
                    <a:p>
                      <a:pPr algn="l" fontAlgn="t"/>
                      <a:r>
                        <a:rPr lang="de-DE" dirty="0">
                          <a:effectLst/>
                        </a:rPr>
                        <a:t>Überblick über die Entwicklungen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dirty="0">
                          <a:effectLst/>
                        </a:rPr>
                        <a:t>Längere Entscheidungen und somit längere Prozesse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004036"/>
                  </a:ext>
                </a:extLst>
              </a:tr>
              <a:tr h="942790">
                <a:tc>
                  <a:txBody>
                    <a:bodyPr/>
                    <a:lstStyle/>
                    <a:p>
                      <a:pPr algn="l" fontAlgn="t"/>
                      <a:r>
                        <a:rPr lang="de-DE">
                          <a:effectLst/>
                        </a:rPr>
                        <a:t>Nutzung von Synergien, Vermeidung von Doppelentwicklungen und Sicherstellung Austausch.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dirty="0">
                          <a:effectLst/>
                        </a:rPr>
                        <a:t>Keine direkte Nähe zu den verschiedenen Abteilungen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498118"/>
                  </a:ext>
                </a:extLst>
              </a:tr>
              <a:tr h="942790">
                <a:tc>
                  <a:txBody>
                    <a:bodyPr/>
                    <a:lstStyle/>
                    <a:p>
                      <a:pPr algn="l" fontAlgn="t"/>
                      <a:r>
                        <a:rPr lang="de-DE" dirty="0">
                          <a:effectLst/>
                        </a:rPr>
                        <a:t>Nutzen für alle Abteilungen im Fokus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dirty="0">
                          <a:effectLst/>
                        </a:rPr>
                        <a:t>Erfahrung der Mitarbeiter aus den operativen Bereichen wird weniger genutzt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364160"/>
                  </a:ext>
                </a:extLst>
              </a:tr>
            </a:tbl>
          </a:graphicData>
        </a:graphic>
      </p:graphicFrame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B73FC01-BE9E-4DF1-B73A-04EA1FC3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E6BF6-8123-4D97-8B9F-1DED3CE75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FD7052-A185-42FB-A737-85BEDD51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987553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3A0C8F8-C8E0-4193-8137-4D70A33BE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Umsetzung und Überprüfung der Lösung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2C382D-5C39-40FE-8A8F-49FD585D8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B0E3C2-6298-4063-B1B5-DDADDF0CB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300295-151E-4352-AABC-4CF8894B0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83071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228F26D-563E-4D8A-B094-4E88A68B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60C5DC4-4DF7-43BD-B057-4ACFF5EC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48937-2792-4773-B0FC-BC4AEBFFA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11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6C6B9641-578C-4C74-B135-5CE8CC59510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74925446"/>
              </p:ext>
            </p:extLst>
          </p:nvPr>
        </p:nvGraphicFramePr>
        <p:xfrm>
          <a:off x="838200" y="1570534"/>
          <a:ext cx="10515600" cy="37664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27341836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742847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16235778"/>
                    </a:ext>
                  </a:extLst>
                </a:gridCol>
              </a:tblGrid>
              <a:tr h="423006"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Was wird gemacht?</a:t>
                      </a:r>
                      <a:endParaRPr lang="de-DE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>
                          <a:effectLst/>
                        </a:rPr>
                        <a:t>Wer macht es?</a:t>
                      </a:r>
                      <a:endParaRPr lang="de-DE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>
                          <a:effectLst/>
                        </a:rPr>
                        <a:t>Bis wann?</a:t>
                      </a:r>
                      <a:endParaRPr lang="de-DE" b="1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508559"/>
                  </a:ext>
                </a:extLst>
              </a:tr>
              <a:tr h="730121">
                <a:tc>
                  <a:txBody>
                    <a:bodyPr/>
                    <a:lstStyle/>
                    <a:p>
                      <a:pPr lvl="0" algn="l" fontAlgn="t"/>
                      <a:r>
                        <a:rPr lang="de-DE">
                          <a:effectLst/>
                        </a:rPr>
                        <a:t>Gründung Fachabteilung Innovationsmanagement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>
                          <a:effectLst/>
                        </a:rPr>
                        <a:t>Leiter IT-Abteilung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t"/>
                      <a:r>
                        <a:rPr lang="de-DE">
                          <a:effectLst/>
                        </a:rPr>
                        <a:t>2 Wochen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140188"/>
                  </a:ext>
                </a:extLst>
              </a:tr>
              <a:tr h="730121">
                <a:tc>
                  <a:txBody>
                    <a:bodyPr/>
                    <a:lstStyle/>
                    <a:p>
                      <a:pPr lvl="0" fontAlgn="t"/>
                      <a:r>
                        <a:rPr lang="de-DE">
                          <a:effectLst/>
                        </a:rPr>
                        <a:t>Festlegung Aufgabenbereiche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t"/>
                      <a:r>
                        <a:rPr lang="de-DE">
                          <a:effectLst/>
                        </a:rPr>
                        <a:t>Vorstand, Kaufmänn. Leitung, Techn. Leitung, Vertriebl. Leitung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t"/>
                      <a:r>
                        <a:rPr lang="de-DE">
                          <a:effectLst/>
                        </a:rPr>
                        <a:t>4 Wochen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637813"/>
                  </a:ext>
                </a:extLst>
              </a:tr>
              <a:tr h="423006">
                <a:tc>
                  <a:txBody>
                    <a:bodyPr/>
                    <a:lstStyle/>
                    <a:p>
                      <a:pPr lvl="0" fontAlgn="t"/>
                      <a:r>
                        <a:rPr lang="de-DE">
                          <a:effectLst/>
                        </a:rPr>
                        <a:t>Personalaquise (intern/extern)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t"/>
                      <a:r>
                        <a:rPr lang="de-DE">
                          <a:effectLst/>
                        </a:rPr>
                        <a:t>Leiter IT Abteilung, Vorstand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t"/>
                      <a:r>
                        <a:rPr lang="de-DE">
                          <a:effectLst/>
                        </a:rPr>
                        <a:t>3 Monate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60908"/>
                  </a:ext>
                </a:extLst>
              </a:tr>
              <a:tr h="730121">
                <a:tc>
                  <a:txBody>
                    <a:bodyPr/>
                    <a:lstStyle/>
                    <a:p>
                      <a:pPr lvl="0" fontAlgn="t"/>
                      <a:r>
                        <a:rPr lang="de-DE" dirty="0">
                          <a:effectLst/>
                        </a:rPr>
                        <a:t>Zusammenstellung Taskforces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>
                          <a:effectLst/>
                        </a:rPr>
                        <a:t>Leiter IT-Abteilung, Leiter Innovationsmanagement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t"/>
                      <a:r>
                        <a:rPr lang="de-DE" dirty="0">
                          <a:effectLst/>
                        </a:rPr>
                        <a:t>4 Monate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217021"/>
                  </a:ext>
                </a:extLst>
              </a:tr>
              <a:tr h="730121"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Innovationsplattform bereitstellen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Fachabteilung Innovationsmanagement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de-DE" dirty="0">
                          <a:effectLst/>
                        </a:rPr>
                        <a:t>6 Monate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600742"/>
                  </a:ext>
                </a:extLst>
              </a:tr>
            </a:tbl>
          </a:graphicData>
        </a:graphic>
      </p:graphicFrame>
      <p:sp>
        <p:nvSpPr>
          <p:cNvPr id="7" name="Titel 6">
            <a:extLst>
              <a:ext uri="{FF2B5EF4-FFF2-40B4-BE49-F238E27FC236}">
                <a16:creationId xmlns:a16="http://schemas.microsoft.com/office/drawing/2014/main" id="{E8AFDCCE-B4A1-4FBA-9BDB-A71E449884D3}"/>
              </a:ext>
            </a:extLst>
          </p:cNvPr>
          <p:cNvSpPr txBox="1">
            <a:spLocks/>
          </p:cNvSpPr>
          <p:nvPr/>
        </p:nvSpPr>
        <p:spPr>
          <a:xfrm>
            <a:off x="1" y="282638"/>
            <a:ext cx="9692639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/>
              <a:t>Umsetzung und Überprüfung der Lösung</a:t>
            </a:r>
          </a:p>
        </p:txBody>
      </p:sp>
    </p:spTree>
    <p:extLst>
      <p:ext uri="{BB962C8B-B14F-4D97-AF65-F5344CB8AC3E}">
        <p14:creationId xmlns:p14="http://schemas.microsoft.com/office/powerpoint/2010/main" val="3696574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AFE8747-7C39-40D3-94C9-77E6D6CD4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2B9A467-D64D-4723-9A4A-F0D70B693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816FFC2-F93A-49DB-B0C4-3DD43F47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12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13785A1-65B6-422A-840B-8B41F9A6164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r>
              <a:rPr lang="de-DE" dirty="0"/>
              <a:t>Maßnahmenkontrolle</a:t>
            </a:r>
          </a:p>
          <a:p>
            <a:pPr lvl="1"/>
            <a:r>
              <a:rPr lang="de-DE" dirty="0"/>
              <a:t>Monatliche Berichte an die Geschäftsführung</a:t>
            </a:r>
          </a:p>
          <a:p>
            <a:pPr lvl="1"/>
            <a:r>
              <a:rPr lang="de-DE" dirty="0"/>
              <a:t>Analyse der eingereichten Innovationen in Form von Statistiken</a:t>
            </a:r>
          </a:p>
          <a:p>
            <a:pPr lvl="1"/>
            <a:r>
              <a:rPr lang="de-DE" dirty="0"/>
              <a:t>Dashboard für die Visualisierung der Kennzahlen</a:t>
            </a:r>
          </a:p>
          <a:p>
            <a:r>
              <a:rPr lang="de-DE" dirty="0"/>
              <a:t>Kennzahlen</a:t>
            </a:r>
          </a:p>
          <a:p>
            <a:pPr lvl="1"/>
            <a:r>
              <a:rPr lang="de-DE" dirty="0"/>
              <a:t>Innovationen in einem Jahr (Wie viele waren erfolgreich/ wie viele nicht)</a:t>
            </a:r>
          </a:p>
          <a:p>
            <a:pPr lvl="1"/>
            <a:r>
              <a:rPr lang="de-DE" dirty="0"/>
              <a:t>Neu eingeführte Software</a:t>
            </a:r>
          </a:p>
          <a:p>
            <a:pPr lvl="1"/>
            <a:r>
              <a:rPr lang="de-DE" dirty="0"/>
              <a:t>Aus welchen Bereichen kommen die Ideen? </a:t>
            </a:r>
          </a:p>
          <a:p>
            <a:pPr lvl="1"/>
            <a:r>
              <a:rPr lang="de-DE" dirty="0"/>
              <a:t>Betrachtung der Kosten</a:t>
            </a:r>
          </a:p>
          <a:p>
            <a:pPr lvl="1"/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BB5B3B3B-4B8B-4ECD-A318-56E109BB2783}"/>
              </a:ext>
            </a:extLst>
          </p:cNvPr>
          <p:cNvSpPr txBox="1">
            <a:spLocks/>
          </p:cNvSpPr>
          <p:nvPr/>
        </p:nvSpPr>
        <p:spPr>
          <a:xfrm>
            <a:off x="1" y="282638"/>
            <a:ext cx="9692639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/>
              <a:t>Umsetzung und Überprüfung der Lösung</a:t>
            </a:r>
          </a:p>
        </p:txBody>
      </p:sp>
    </p:spTree>
    <p:extLst>
      <p:ext uri="{BB962C8B-B14F-4D97-AF65-F5344CB8AC3E}">
        <p14:creationId xmlns:p14="http://schemas.microsoft.com/office/powerpoint/2010/main" val="1719575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3A0C8F8-C8E0-4193-8137-4D70A33BE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Vielen Dank für Ihre Aufmerksamkeit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2C382D-5C39-40FE-8A8F-49FD585D8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B0E3C2-6298-4063-B1B5-DDADDF0CB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300295-151E-4352-AABC-4CF8894B0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70757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3A0C8F8-C8E0-4193-8137-4D70A33BE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7173883" cy="1325563"/>
          </a:xfrm>
        </p:spPr>
        <p:txBody>
          <a:bodyPr/>
          <a:lstStyle/>
          <a:p>
            <a:pPr algn="ctr"/>
            <a:r>
              <a:rPr lang="de-DE" dirty="0"/>
              <a:t>Aufgabenstellung Gruppe 4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2C382D-5C39-40FE-8A8F-49FD585D8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B0E3C2-6298-4063-B1B5-DDADDF0CB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300295-151E-4352-AABC-4CF8894B0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</a:t>
            </a:r>
          </a:p>
        </p:txBody>
      </p:sp>
      <p:sp>
        <p:nvSpPr>
          <p:cNvPr id="8" name="Inhaltsplatzhalter 9">
            <a:extLst>
              <a:ext uri="{FF2B5EF4-FFF2-40B4-BE49-F238E27FC236}">
                <a16:creationId xmlns:a16="http://schemas.microsoft.com/office/drawing/2014/main" id="{7612A351-58D6-4878-B263-47191FAE7A6E}"/>
              </a:ext>
            </a:extLst>
          </p:cNvPr>
          <p:cNvSpPr txBox="1">
            <a:spLocks/>
          </p:cNvSpPr>
          <p:nvPr/>
        </p:nvSpPr>
        <p:spPr>
          <a:xfrm>
            <a:off x="0" y="160118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9" name="Inhaltsplatzhalter 9">
            <a:extLst>
              <a:ext uri="{FF2B5EF4-FFF2-40B4-BE49-F238E27FC236}">
                <a16:creationId xmlns:a16="http://schemas.microsoft.com/office/drawing/2014/main" id="{3980FFE1-8480-4F83-B634-CC18359D9798}"/>
              </a:ext>
            </a:extLst>
          </p:cNvPr>
          <p:cNvSpPr txBox="1">
            <a:spLocks/>
          </p:cNvSpPr>
          <p:nvPr/>
        </p:nvSpPr>
        <p:spPr>
          <a:xfrm>
            <a:off x="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de-DE" dirty="0"/>
          </a:p>
          <a:p>
            <a:pPr lvl="1"/>
            <a:r>
              <a:rPr lang="de-DE" dirty="0"/>
              <a:t>Wie sollen zukünftig neue IT-Entwicklungen evaluiert und integriert werden.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 Welche Möglichkeiten des Innovationsmanagement in der IT bieten sich mir?</a:t>
            </a:r>
          </a:p>
        </p:txBody>
      </p:sp>
    </p:spTree>
    <p:extLst>
      <p:ext uri="{BB962C8B-B14F-4D97-AF65-F5344CB8AC3E}">
        <p14:creationId xmlns:p14="http://schemas.microsoft.com/office/powerpoint/2010/main" val="339221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3A0C8F8-C8E0-4193-8137-4D70A33BE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3333404" cy="1325563"/>
          </a:xfrm>
        </p:spPr>
        <p:txBody>
          <a:bodyPr/>
          <a:lstStyle/>
          <a:p>
            <a:pPr algn="ctr"/>
            <a:r>
              <a:rPr lang="de-DE" dirty="0"/>
              <a:t>Übersicht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2C382D-5C39-40FE-8A8F-49FD585D8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B0E3C2-6298-4063-B1B5-DDADDF0CB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300295-151E-4352-AABC-4CF8894B0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</a:t>
            </a:r>
          </a:p>
        </p:txBody>
      </p:sp>
      <p:sp>
        <p:nvSpPr>
          <p:cNvPr id="8" name="Inhaltsplatzhalter 9">
            <a:extLst>
              <a:ext uri="{FF2B5EF4-FFF2-40B4-BE49-F238E27FC236}">
                <a16:creationId xmlns:a16="http://schemas.microsoft.com/office/drawing/2014/main" id="{7612A351-58D6-4878-B263-47191FAE7A6E}"/>
              </a:ext>
            </a:extLst>
          </p:cNvPr>
          <p:cNvSpPr txBox="1">
            <a:spLocks/>
          </p:cNvSpPr>
          <p:nvPr/>
        </p:nvSpPr>
        <p:spPr>
          <a:xfrm>
            <a:off x="0" y="160118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de-DE" dirty="0"/>
              <a:t>1. Problembeschreibung</a:t>
            </a:r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r>
              <a:rPr lang="de-DE" dirty="0"/>
              <a:t>2. Problemursache</a:t>
            </a:r>
          </a:p>
          <a:p>
            <a:pPr lvl="1"/>
            <a:endParaRPr lang="de-DE" dirty="0"/>
          </a:p>
          <a:p>
            <a:pPr marL="457200" lvl="1" indent="0">
              <a:buNone/>
            </a:pPr>
            <a:r>
              <a:rPr lang="de-DE" dirty="0"/>
              <a:t>3. Problemlösung</a:t>
            </a:r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r>
              <a:rPr lang="de-DE" dirty="0"/>
              <a:t>4. Umsetzung und Überprüfung der Lösung</a:t>
            </a:r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050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3A0C8F8-C8E0-4193-8137-4D70A33BE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0881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Problembeschreibung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2C382D-5C39-40FE-8A8F-49FD585D8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B0E3C2-6298-4063-B1B5-DDADDF0CB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300295-151E-4352-AABC-4CF8894B0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9013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74254C-FD51-4F12-B024-ED9F352F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7ADF7F7-AFB0-44A8-8069-2A066C6C5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978E259-04BC-4CA2-AF78-054FC0685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2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E8EB518E-15F4-4218-BE40-DB2B5B7EC0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de-DE" dirty="0"/>
              <a:t>Der Ist- Zustand</a:t>
            </a:r>
          </a:p>
          <a:p>
            <a:pPr lvl="2"/>
            <a:r>
              <a:rPr lang="de-DE" dirty="0"/>
              <a:t>Kein Innovationsmanagement vorhanden</a:t>
            </a:r>
          </a:p>
          <a:p>
            <a:pPr lvl="2"/>
            <a:r>
              <a:rPr lang="de-DE" dirty="0"/>
              <a:t>Heterogene Systemlandschaft</a:t>
            </a:r>
          </a:p>
          <a:p>
            <a:pPr marL="914400" lvl="2" indent="0">
              <a:buNone/>
            </a:pPr>
            <a:endParaRPr lang="de-DE" dirty="0"/>
          </a:p>
          <a:p>
            <a:pPr lvl="1"/>
            <a:r>
              <a:rPr lang="de-DE" dirty="0"/>
              <a:t>Das Problem</a:t>
            </a:r>
          </a:p>
          <a:p>
            <a:pPr lvl="2"/>
            <a:r>
              <a:rPr lang="de-DE" dirty="0"/>
              <a:t>IT Innovationen werden nicht richtig evaluiert und integriert</a:t>
            </a:r>
          </a:p>
          <a:p>
            <a:pPr lvl="2"/>
            <a:endParaRPr lang="de-DE" dirty="0"/>
          </a:p>
          <a:p>
            <a:pPr lvl="1"/>
            <a:r>
              <a:rPr lang="de-DE" dirty="0"/>
              <a:t>Problemerkennung</a:t>
            </a:r>
          </a:p>
          <a:p>
            <a:pPr lvl="2"/>
            <a:r>
              <a:rPr lang="de-DE" dirty="0"/>
              <a:t>Mitarbeiter können nur schwer Ideen äußern und die Prüfung der Ideen nimmt viel Zeit in Anspruch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872423B5-3937-4C1D-96DC-FF872A1AA588}"/>
              </a:ext>
            </a:extLst>
          </p:cNvPr>
          <p:cNvSpPr txBox="1">
            <a:spLocks/>
          </p:cNvSpPr>
          <p:nvPr/>
        </p:nvSpPr>
        <p:spPr>
          <a:xfrm>
            <a:off x="1" y="282638"/>
            <a:ext cx="601010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/>
              <a:t>Problembeschreibung</a:t>
            </a:r>
          </a:p>
        </p:txBody>
      </p:sp>
    </p:spTree>
    <p:extLst>
      <p:ext uri="{BB962C8B-B14F-4D97-AF65-F5344CB8AC3E}">
        <p14:creationId xmlns:p14="http://schemas.microsoft.com/office/powerpoint/2010/main" val="4027646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74254C-FD51-4F12-B024-ED9F352F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7ADF7F7-AFB0-44A8-8069-2A066C6C5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978E259-04BC-4CA2-AF78-054FC0685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3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E8EB518E-15F4-4218-BE40-DB2B5B7EC0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de-DE" dirty="0"/>
              <a:t>Schwerpunkte?</a:t>
            </a:r>
          </a:p>
          <a:p>
            <a:pPr lvl="2"/>
            <a:r>
              <a:rPr lang="de-DE" dirty="0"/>
              <a:t>Anwendungssoftware, Systemsoftware, Geschäftsprozesse, Hardware</a:t>
            </a:r>
          </a:p>
          <a:p>
            <a:pPr lvl="2"/>
            <a:endParaRPr lang="de-DE" dirty="0"/>
          </a:p>
          <a:p>
            <a:pPr lvl="1"/>
            <a:r>
              <a:rPr lang="de-DE" dirty="0"/>
              <a:t>Warum ein Problem?</a:t>
            </a:r>
          </a:p>
          <a:p>
            <a:pPr lvl="2"/>
            <a:r>
              <a:rPr lang="de-DE" dirty="0"/>
              <a:t>Neue Ideen werden nicht erkannt</a:t>
            </a:r>
          </a:p>
          <a:p>
            <a:pPr lvl="2"/>
            <a:r>
              <a:rPr lang="de-DE" dirty="0"/>
              <a:t>Verbesserungspotenziale werden dadurch nicht sichtbar </a:t>
            </a:r>
          </a:p>
          <a:p>
            <a:pPr marL="914400" lvl="2" indent="0">
              <a:buNone/>
            </a:pPr>
            <a:endParaRPr lang="de-DE" dirty="0"/>
          </a:p>
          <a:p>
            <a:pPr lvl="1"/>
            <a:r>
              <a:rPr lang="de-DE" dirty="0"/>
              <a:t>Folgen?</a:t>
            </a:r>
          </a:p>
          <a:p>
            <a:pPr lvl="2"/>
            <a:r>
              <a:rPr lang="de-DE" dirty="0"/>
              <a:t>Unzufriedenheit mit der IT – Abteilung</a:t>
            </a:r>
          </a:p>
          <a:p>
            <a:pPr lvl="2"/>
            <a:r>
              <a:rPr lang="de-DE" dirty="0"/>
              <a:t>generell Mitarbeiterunzufriedenheit</a:t>
            </a:r>
          </a:p>
          <a:p>
            <a:pPr lvl="2"/>
            <a:r>
              <a:rPr lang="de-DE" dirty="0"/>
              <a:t>keine Weiterentwicklung im IT Bereich</a:t>
            </a: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090BA2BB-E558-49BF-9F42-B470FA7D921A}"/>
              </a:ext>
            </a:extLst>
          </p:cNvPr>
          <p:cNvSpPr txBox="1">
            <a:spLocks/>
          </p:cNvSpPr>
          <p:nvPr/>
        </p:nvSpPr>
        <p:spPr>
          <a:xfrm>
            <a:off x="1" y="282638"/>
            <a:ext cx="601010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/>
              <a:t>Problembeschreibung</a:t>
            </a:r>
          </a:p>
        </p:txBody>
      </p:sp>
    </p:spTree>
    <p:extLst>
      <p:ext uri="{BB962C8B-B14F-4D97-AF65-F5344CB8AC3E}">
        <p14:creationId xmlns:p14="http://schemas.microsoft.com/office/powerpoint/2010/main" val="97879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3A0C8F8-C8E0-4193-8137-4D70A33BE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Problemursache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2C382D-5C39-40FE-8A8F-49FD585D8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B0E3C2-6298-4063-B1B5-DDADDF0CB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300295-151E-4352-AABC-4CF8894B0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9166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55A4D86-629A-4A6C-9808-1247E2D60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01.12.2017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F022C4E-EBC9-4F9E-A8E9-BC937B7DA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6A9E5E-0415-4875-A1AE-D32D7D6A7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5</a:t>
            </a:r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1E0B45AA-1F88-4D66-BD4B-A20D0ADCC23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687" y="984734"/>
            <a:ext cx="9064625" cy="4687887"/>
          </a:xfrm>
        </p:spPr>
      </p:pic>
    </p:spTree>
    <p:extLst>
      <p:ext uri="{BB962C8B-B14F-4D97-AF65-F5344CB8AC3E}">
        <p14:creationId xmlns:p14="http://schemas.microsoft.com/office/powerpoint/2010/main" val="195700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3A0C8F8-C8E0-4193-8137-4D70A33BE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Problemlösung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2C382D-5C39-40FE-8A8F-49FD585D8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01.12.2017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B0E3C2-6298-4063-B1B5-DDADDF0CB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Innovationsmanagment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300295-151E-4352-AABC-4CF8894B0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9067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Breitbild</PresentationFormat>
  <Paragraphs>157</Paragraphs>
  <Slides>16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</vt:lpstr>
      <vt:lpstr>Benutzerdefiniertes Design</vt:lpstr>
      <vt:lpstr>Innovationsmanagement bei Qualifo</vt:lpstr>
      <vt:lpstr>Aufgabenstellung Gruppe 4</vt:lpstr>
      <vt:lpstr>Übersicht</vt:lpstr>
      <vt:lpstr>Problembeschreibung</vt:lpstr>
      <vt:lpstr>PowerPoint-Präsentation</vt:lpstr>
      <vt:lpstr>PowerPoint-Präsentation</vt:lpstr>
      <vt:lpstr>Problemursache</vt:lpstr>
      <vt:lpstr>PowerPoint-Präsentation</vt:lpstr>
      <vt:lpstr>Problemlösung</vt:lpstr>
      <vt:lpstr>PowerPoint-Präsentation</vt:lpstr>
      <vt:lpstr>PowerPoint-Präsentation</vt:lpstr>
      <vt:lpstr>Zentrales Innovationsmanagement</vt:lpstr>
      <vt:lpstr>Umsetzung und Überprüfung der Lösung</vt:lpstr>
      <vt:lpstr>PowerPoint-Präsentation</vt:lpstr>
      <vt:lpstr>PowerPoint-Präsentation</vt:lpstr>
      <vt:lpstr>Vielen Dank für Ihre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Probleme beschreiben</dc:title>
  <dc:creator>Aso Kadi</dc:creator>
  <cp:lastModifiedBy>Jonas Theis</cp:lastModifiedBy>
  <cp:revision>30</cp:revision>
  <dcterms:created xsi:type="dcterms:W3CDTF">2017-11-23T11:59:59Z</dcterms:created>
  <dcterms:modified xsi:type="dcterms:W3CDTF">2017-11-30T21:04:40Z</dcterms:modified>
</cp:coreProperties>
</file>