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87" r:id="rId3"/>
    <p:sldId id="257" r:id="rId4"/>
    <p:sldId id="283" r:id="rId5"/>
    <p:sldId id="270" r:id="rId6"/>
    <p:sldId id="258" r:id="rId7"/>
    <p:sldId id="260" r:id="rId8"/>
    <p:sldId id="271" r:id="rId9"/>
    <p:sldId id="268" r:id="rId10"/>
    <p:sldId id="272" r:id="rId11"/>
    <p:sldId id="263" r:id="rId12"/>
    <p:sldId id="269" r:id="rId13"/>
    <p:sldId id="265" r:id="rId14"/>
    <p:sldId id="273" r:id="rId15"/>
    <p:sldId id="281" r:id="rId16"/>
    <p:sldId id="279" r:id="rId17"/>
    <p:sldId id="266" r:id="rId18"/>
    <p:sldId id="285" r:id="rId19"/>
    <p:sldId id="275" r:id="rId20"/>
    <p:sldId id="274" r:id="rId21"/>
    <p:sldId id="277" r:id="rId22"/>
    <p:sldId id="267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lkan Kerim" initials="VK" lastIdx="1" clrIdx="0">
    <p:extLst>
      <p:ext uri="{19B8F6BF-5375-455C-9EA6-DF929625EA0E}">
        <p15:presenceInfo xmlns:p15="http://schemas.microsoft.com/office/powerpoint/2012/main" userId="5df9520fe3ed08c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5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ABC5B-6C54-4849-A736-64408784BD96}" type="datetimeFigureOut">
              <a:rPr lang="de-DE" smtClean="0"/>
              <a:t>07.12.2017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8445A-B590-4AD8-9EBC-FEE452A6E1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98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Eine kostenbezogene Leistungskennzahl, das sich aus dem Verhältnis von </a:t>
            </a:r>
            <a:r>
              <a:rPr lang="de-DE" dirty="0" err="1"/>
              <a:t>Earned</a:t>
            </a:r>
            <a:r>
              <a:rPr lang="de-DE" dirty="0"/>
              <a:t> Value(erbrachte Ergebnisse) und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(tatsächliche Kosten) bildet. Sie gibt Auskunft darüber, ob die Kosten höher oder niedriger als das geplante Budget sind.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Prozessdurchlaufzeiten: Die Bearbeitungs- und Durchlaufzeiten bestimmter Verfahren im Vergleich zum Stand vor dem Update oder der Neueinführung.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Anforderungserfüllung: Die Erfüllung der geplanten und angesetzten Anforderungen aus der Zieldefinition zu Projektbeginn im Vergleich zur Phase nach der Projektbeendigung und Ausführung des Rollouts.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8445A-B590-4AD8-9EBC-FEE452A6E17F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28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281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50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69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70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84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25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34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86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31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13.01.2017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Lizenzmanagement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43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13.01.2017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Lizenzmanagement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CA33C-0CDB-4741-B044-6A05098C9B9A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E195639-E686-46B0-93D1-E27B50E2B685}"/>
              </a:ext>
            </a:extLst>
          </p:cNvPr>
          <p:cNvCxnSpPr>
            <a:cxnSpLocks/>
          </p:cNvCxnSpPr>
          <p:nvPr userDrawn="1"/>
        </p:nvCxnSpPr>
        <p:spPr>
          <a:xfrm>
            <a:off x="71120" y="1168400"/>
            <a:ext cx="12019280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93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7760" y="1871078"/>
            <a:ext cx="9408160" cy="2718117"/>
          </a:xfrm>
        </p:spPr>
        <p:txBody>
          <a:bodyPr>
            <a:normAutofit/>
          </a:bodyPr>
          <a:lstStyle/>
          <a:p>
            <a:r>
              <a:rPr lang="de-DE" b="1" dirty="0"/>
              <a:t>Gestaltung des Ausrollkonzeptes für               IT-Systeme/IT-Anwendungen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840" y="5428398"/>
            <a:ext cx="9144000" cy="1160362"/>
          </a:xfrm>
        </p:spPr>
        <p:txBody>
          <a:bodyPr/>
          <a:lstStyle/>
          <a:p>
            <a:r>
              <a:rPr lang="de-DE" dirty="0"/>
              <a:t>Von Abdellah </a:t>
            </a:r>
            <a:r>
              <a:rPr lang="de-DE" dirty="0" err="1"/>
              <a:t>Youssoufi</a:t>
            </a:r>
            <a:r>
              <a:rPr lang="de-DE" dirty="0"/>
              <a:t>, </a:t>
            </a:r>
            <a:r>
              <a:rPr lang="de-DE" dirty="0" err="1"/>
              <a:t>Volkan</a:t>
            </a:r>
            <a:r>
              <a:rPr lang="de-DE" dirty="0"/>
              <a:t> Kerim und Marvin Böhnisch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A5467B9-C82D-4733-B169-8D7939B99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877"/>
            <a:ext cx="2071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881FDF4-2CB6-4069-9EB0-35AF86702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877"/>
            <a:ext cx="2071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735D5A-2984-439D-80D6-55F1C8A0D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39A9F-7E80-4CDC-82D5-937AA2FC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10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B137DFE-B475-4410-A6C2-5472CDE3F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1939FC26-03F1-4BE1-ABF5-5DEC8F82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/>
              <a:t>Problembeschreibung - </a:t>
            </a:r>
            <a:r>
              <a:rPr lang="de-DE" b="1" u="sng"/>
              <a:t>Problemursache</a:t>
            </a:r>
            <a:r>
              <a:rPr lang="de-DE"/>
              <a:t> - Problemlösung - Lösungsüberprüfung - Umsetzung - Maßnahmenkontrolle</a:t>
            </a:r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A92E601-1225-4273-B75E-4869741994CF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Fischgrätendiagramm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7BCF062-E282-458F-9B2B-C2F7207EF3FA}"/>
              </a:ext>
            </a:extLst>
          </p:cNvPr>
          <p:cNvSpPr txBox="1"/>
          <p:nvPr/>
        </p:nvSpPr>
        <p:spPr>
          <a:xfrm>
            <a:off x="2905760" y="1609171"/>
            <a:ext cx="638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Was in der Zukunft besser gemacht wird!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54F479D-655D-428F-B21E-AE54FADDE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000" y="2132391"/>
            <a:ext cx="9359999" cy="365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02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3530834"/>
            <a:ext cx="10515600" cy="1058629"/>
          </a:xfrm>
        </p:spPr>
        <p:txBody>
          <a:bodyPr/>
          <a:lstStyle/>
          <a:p>
            <a:r>
              <a:rPr lang="de-DE" dirty="0"/>
              <a:t>Problemlösung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250" y="6356350"/>
            <a:ext cx="2743200" cy="365125"/>
          </a:xfrm>
        </p:spPr>
        <p:txBody>
          <a:bodyPr/>
          <a:lstStyle/>
          <a:p>
            <a:r>
              <a:rPr lang="de-DE" dirty="0"/>
              <a:t>11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54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32EA83-420A-4E3F-8653-0220EDC1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49222F-2B84-4E9D-B91E-0A0AE8D0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12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9C3779B-D440-4D73-A00B-B45DCDF9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D8D1EF52-B89C-4BCC-AE0F-403535409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/>
              <a:t>Problembeschreibung - Problemursache - </a:t>
            </a:r>
            <a:r>
              <a:rPr lang="de-DE" b="1" u="sng"/>
              <a:t>Problemlösung</a:t>
            </a:r>
            <a:r>
              <a:rPr lang="de-DE" b="1"/>
              <a:t> </a:t>
            </a:r>
            <a:r>
              <a:rPr lang="de-DE"/>
              <a:t>- Lösungsüberprüfung - Umsetzung - Maßnahmenkontrolle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71F9E84-2979-4E16-9557-8784371BC90E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Ideen zur Lösung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3501551F-50E7-4617-92EC-943FD33A4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530" y="4878996"/>
            <a:ext cx="1626235" cy="1315771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A5D663D9-5B8F-4350-BC2E-AE363767B959}"/>
              </a:ext>
            </a:extLst>
          </p:cNvPr>
          <p:cNvSpPr txBox="1"/>
          <p:nvPr/>
        </p:nvSpPr>
        <p:spPr>
          <a:xfrm>
            <a:off x="8773795" y="6194767"/>
            <a:ext cx="3159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Quelle: https://cdnse.wallsheaven.com/photos/E35817538_220.jpg</a:t>
            </a:r>
          </a:p>
        </p:txBody>
      </p:sp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5DD8EB4D-DC59-4D95-B077-251B0BDB9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889075"/>
              </p:ext>
            </p:extLst>
          </p:nvPr>
        </p:nvGraphicFramePr>
        <p:xfrm>
          <a:off x="1111250" y="1667234"/>
          <a:ext cx="10517332" cy="3520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1332">
                  <a:extLst>
                    <a:ext uri="{9D8B030D-6E8A-4147-A177-3AD203B41FA5}">
                      <a16:colId xmlns:a16="http://schemas.microsoft.com/office/drawing/2014/main" val="121972485"/>
                    </a:ext>
                  </a:extLst>
                </a:gridCol>
                <a:gridCol w="8636000">
                  <a:extLst>
                    <a:ext uri="{9D8B030D-6E8A-4147-A177-3AD203B41FA5}">
                      <a16:colId xmlns:a16="http://schemas.microsoft.com/office/drawing/2014/main" val="2568275290"/>
                    </a:ext>
                  </a:extLst>
                </a:gridCol>
              </a:tblGrid>
              <a:tr h="784092">
                <a:tc>
                  <a:txBody>
                    <a:bodyPr/>
                    <a:lstStyle/>
                    <a:p>
                      <a:r>
                        <a:rPr kumimoji="0" lang="de-DE" altLang="de-DE" sz="2200" b="1" i="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Big Bang: </a:t>
                      </a:r>
                      <a:endParaRPr lang="de-DE" sz="2200" b="1" i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2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Die vollständige Einführung der Software zu einem einzigen klar definierten Zeitpunkt.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0527099"/>
                  </a:ext>
                </a:extLst>
              </a:tr>
              <a:tr h="1139692">
                <a:tc>
                  <a:txBody>
                    <a:bodyPr/>
                    <a:lstStyle/>
                    <a:p>
                      <a:r>
                        <a:rPr lang="de-DE" altLang="de-DE" sz="2200" b="1" i="0" dirty="0"/>
                        <a:t>Iteratives Modell:</a:t>
                      </a:r>
                      <a:endParaRPr lang="de-DE" sz="2200" b="1" i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2200" dirty="0"/>
                        <a:t>Einführung der Software in mehreren Teilschritten</a:t>
                      </a:r>
                      <a:br>
                        <a:rPr lang="de-DE" altLang="de-DE" sz="2200" dirty="0"/>
                      </a:br>
                      <a:r>
                        <a:rPr lang="de-DE" altLang="de-DE" sz="2200" dirty="0"/>
                        <a:t>Wichtig: Die Analyse und Identifizierung der Abhängigkeiten zwischen den Schritten. </a:t>
                      </a:r>
                      <a:endParaRPr kumimoji="0" lang="de-DE" altLang="de-DE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0295829"/>
                  </a:ext>
                </a:extLst>
              </a:tr>
              <a:tr h="834892">
                <a:tc>
                  <a:txBody>
                    <a:bodyPr/>
                    <a:lstStyle/>
                    <a:p>
                      <a:r>
                        <a:rPr kumimoji="0" lang="de-DE" altLang="de-DE" sz="2200" b="1" i="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Small Shop:</a:t>
                      </a:r>
                      <a:endParaRPr lang="de-DE" sz="2200" b="1" i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2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Detailliertere Variante des iterativen Verfahrens, bei der zunächst das Rollout an einem kleineren Standort durchgeführt wird.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980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de-DE" altLang="de-DE" sz="2200" b="1" i="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Out Sourcing: </a:t>
                      </a:r>
                      <a:endParaRPr lang="de-DE" sz="2200" b="1" i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de-DE" altLang="de-DE" sz="2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Die Verlagerung der Konzeptfindung zu einem externen Anbieter, der alle notwendigen Schritte zur Konzeptentwicklung übernimmt. </a:t>
                      </a:r>
                      <a:endParaRPr lang="de-DE" sz="2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7711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155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txBody>
          <a:bodyPr/>
          <a:lstStyle/>
          <a:p>
            <a:r>
              <a:rPr lang="de-DE" dirty="0"/>
              <a:t>Lösungsüberprüfung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13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06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3FAF620-D817-43B2-AE0A-C9D81AE2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3001F2-FF01-45C6-9A67-1240F304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14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170FBD-A0A5-490C-8F3E-F146AA368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7DB17C2D-0C9B-4AF3-9555-96CB7DAFE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/>
              <a:t>Problembeschreibung - Problemursache - Problemlösung - </a:t>
            </a:r>
            <a:r>
              <a:rPr lang="de-DE" b="1" u="sng"/>
              <a:t>Lösungsüberprüfung</a:t>
            </a:r>
            <a:r>
              <a:rPr lang="de-DE"/>
              <a:t> - Umsetzung - Maßnahmenkontrolle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2B8195-A0C0-43EE-A416-523585AA20E1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Pro &amp; Contra</a:t>
            </a:r>
          </a:p>
        </p:txBody>
      </p:sp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EA90084B-2B75-4D7F-BC74-84839F0FB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83080"/>
              </p:ext>
            </p:extLst>
          </p:nvPr>
        </p:nvGraphicFramePr>
        <p:xfrm>
          <a:off x="467360" y="1561343"/>
          <a:ext cx="11369039" cy="44125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3278993575"/>
                    </a:ext>
                  </a:extLst>
                </a:gridCol>
                <a:gridCol w="3709351">
                  <a:extLst>
                    <a:ext uri="{9D8B030D-6E8A-4147-A177-3AD203B41FA5}">
                      <a16:colId xmlns:a16="http://schemas.microsoft.com/office/drawing/2014/main" val="1273834197"/>
                    </a:ext>
                  </a:extLst>
                </a:gridCol>
                <a:gridCol w="5891848">
                  <a:extLst>
                    <a:ext uri="{9D8B030D-6E8A-4147-A177-3AD203B41FA5}">
                      <a16:colId xmlns:a16="http://schemas.microsoft.com/office/drawing/2014/main" val="505522910"/>
                    </a:ext>
                  </a:extLst>
                </a:gridCol>
              </a:tblGrid>
              <a:tr h="253483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Lösung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Contra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717662"/>
                  </a:ext>
                </a:extLst>
              </a:tr>
              <a:tr h="1013934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Big Bang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-Schnelle Umsetzung</a:t>
                      </a:r>
                    </a:p>
                    <a:p>
                      <a:r>
                        <a:rPr lang="de-DE" dirty="0"/>
                        <a:t>-"Niedrige" Kosten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-Hohes Risiko</a:t>
                      </a:r>
                    </a:p>
                    <a:p>
                      <a:r>
                        <a:rPr lang="de-DE" dirty="0"/>
                        <a:t>-Geringe Produktivität nach der Umstellung</a:t>
                      </a:r>
                    </a:p>
                    <a:p>
                      <a:r>
                        <a:rPr lang="de-DE" dirty="0"/>
                        <a:t>-Komplexe Planungen und Einführungsprozesse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015107"/>
                  </a:ext>
                </a:extLst>
              </a:tr>
              <a:tr h="63370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Iteratives Modell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-Hohe Qualität</a:t>
                      </a:r>
                    </a:p>
                    <a:p>
                      <a:r>
                        <a:rPr lang="de-DE" dirty="0"/>
                        <a:t>-Geringes Risiko</a:t>
                      </a:r>
                    </a:p>
                    <a:p>
                      <a:r>
                        <a:rPr lang="de-DE" dirty="0"/>
                        <a:t>-Konstante Produktivität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-Lange Umsetzungszeit</a:t>
                      </a:r>
                    </a:p>
                    <a:p>
                      <a:r>
                        <a:rPr lang="de-DE" dirty="0"/>
                        <a:t>-Hohe Kosten</a:t>
                      </a:r>
                    </a:p>
                    <a:p>
                      <a:r>
                        <a:rPr lang="de-DE" dirty="0"/>
                        <a:t>-Hoher Aufwand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4612972"/>
                  </a:ext>
                </a:extLst>
              </a:tr>
              <a:tr h="63370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Small Shop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-Hohe Qualität</a:t>
                      </a:r>
                    </a:p>
                    <a:p>
                      <a:r>
                        <a:rPr lang="de-DE" dirty="0"/>
                        <a:t>-Geringes Risiko</a:t>
                      </a:r>
                    </a:p>
                    <a:p>
                      <a:r>
                        <a:rPr lang="de-DE" dirty="0"/>
                        <a:t>-Lernen von den Anfängen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-Lange Umsetzungszeit</a:t>
                      </a:r>
                    </a:p>
                    <a:p>
                      <a:r>
                        <a:rPr lang="de-DE" dirty="0"/>
                        <a:t>-Hoher Aufwand </a:t>
                      </a:r>
                    </a:p>
                    <a:p>
                      <a:r>
                        <a:rPr lang="de-DE" dirty="0"/>
                        <a:t>-Hohe Kosten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4137757"/>
                  </a:ext>
                </a:extLst>
              </a:tr>
              <a:tr h="1204046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Outsourcing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-Hohe Qualität</a:t>
                      </a:r>
                    </a:p>
                    <a:p>
                      <a:r>
                        <a:rPr lang="de-DE" dirty="0"/>
                        <a:t>-Weitgehende Erfahrung</a:t>
                      </a:r>
                    </a:p>
                    <a:p>
                      <a:r>
                        <a:rPr lang="de-DE" dirty="0"/>
                        <a:t>-Kostenreduktion</a:t>
                      </a:r>
                    </a:p>
                    <a:p>
                      <a:r>
                        <a:rPr lang="de-DE" dirty="0"/>
                        <a:t>-Auslagerung der Risiken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-Keine Bildung von Know-how</a:t>
                      </a:r>
                    </a:p>
                    <a:p>
                      <a:r>
                        <a:rPr lang="de-DE" dirty="0"/>
                        <a:t>-Abhängigkeit von externen Unternehmen </a:t>
                      </a:r>
                    </a:p>
                    <a:p>
                      <a:r>
                        <a:rPr lang="de-DE" dirty="0"/>
                        <a:t>-ggf. Risiken, wie Lieferverzögerung, Qualitätsprobleme, Probleme mit Geschäftsgeheimnissen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2887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109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32EA83-420A-4E3F-8653-0220EDC1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98519"/>
            <a:ext cx="2743200" cy="365125"/>
          </a:xfrm>
        </p:spPr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49222F-2B84-4E9D-B91E-0A0AE8D0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15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9C3779B-D440-4D73-A00B-B45DCDF9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D8D1EF52-B89C-4BCC-AE0F-403535409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/>
              <a:t>Problembeschreibung - Problemursache - Problemlösung</a:t>
            </a:r>
            <a:r>
              <a:rPr lang="de-DE" b="1"/>
              <a:t> </a:t>
            </a:r>
            <a:r>
              <a:rPr lang="de-DE"/>
              <a:t>- </a:t>
            </a:r>
            <a:r>
              <a:rPr lang="de-DE" b="1" u="sng"/>
              <a:t>Lösungsüberprüfung</a:t>
            </a:r>
            <a:r>
              <a:rPr lang="de-DE"/>
              <a:t> - Umsetzung - Maßnahmenkontrolle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71F9E84-2979-4E16-9557-8784371BC90E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Nutzwertanalyse</a:t>
            </a:r>
          </a:p>
        </p:txBody>
      </p: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94BD1409-C445-4874-A503-EFCC3C16E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31775"/>
              </p:ext>
            </p:extLst>
          </p:nvPr>
        </p:nvGraphicFramePr>
        <p:xfrm>
          <a:off x="548640" y="1644073"/>
          <a:ext cx="11333481" cy="39162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93046">
                  <a:extLst>
                    <a:ext uri="{9D8B030D-6E8A-4147-A177-3AD203B41FA5}">
                      <a16:colId xmlns:a16="http://schemas.microsoft.com/office/drawing/2014/main" val="3875184259"/>
                    </a:ext>
                  </a:extLst>
                </a:gridCol>
                <a:gridCol w="1357962">
                  <a:extLst>
                    <a:ext uri="{9D8B030D-6E8A-4147-A177-3AD203B41FA5}">
                      <a16:colId xmlns:a16="http://schemas.microsoft.com/office/drawing/2014/main" val="2198714016"/>
                    </a:ext>
                  </a:extLst>
                </a:gridCol>
                <a:gridCol w="748714">
                  <a:extLst>
                    <a:ext uri="{9D8B030D-6E8A-4147-A177-3AD203B41FA5}">
                      <a16:colId xmlns:a16="http://schemas.microsoft.com/office/drawing/2014/main" val="1729671046"/>
                    </a:ext>
                  </a:extLst>
                </a:gridCol>
                <a:gridCol w="902861">
                  <a:extLst>
                    <a:ext uri="{9D8B030D-6E8A-4147-A177-3AD203B41FA5}">
                      <a16:colId xmlns:a16="http://schemas.microsoft.com/office/drawing/2014/main" val="4230341201"/>
                    </a:ext>
                  </a:extLst>
                </a:gridCol>
                <a:gridCol w="748714">
                  <a:extLst>
                    <a:ext uri="{9D8B030D-6E8A-4147-A177-3AD203B41FA5}">
                      <a16:colId xmlns:a16="http://schemas.microsoft.com/office/drawing/2014/main" val="1588159774"/>
                    </a:ext>
                  </a:extLst>
                </a:gridCol>
                <a:gridCol w="902861">
                  <a:extLst>
                    <a:ext uri="{9D8B030D-6E8A-4147-A177-3AD203B41FA5}">
                      <a16:colId xmlns:a16="http://schemas.microsoft.com/office/drawing/2014/main" val="3649075096"/>
                    </a:ext>
                  </a:extLst>
                </a:gridCol>
                <a:gridCol w="748714">
                  <a:extLst>
                    <a:ext uri="{9D8B030D-6E8A-4147-A177-3AD203B41FA5}">
                      <a16:colId xmlns:a16="http://schemas.microsoft.com/office/drawing/2014/main" val="2120388933"/>
                    </a:ext>
                  </a:extLst>
                </a:gridCol>
                <a:gridCol w="902861">
                  <a:extLst>
                    <a:ext uri="{9D8B030D-6E8A-4147-A177-3AD203B41FA5}">
                      <a16:colId xmlns:a16="http://schemas.microsoft.com/office/drawing/2014/main" val="370858053"/>
                    </a:ext>
                  </a:extLst>
                </a:gridCol>
                <a:gridCol w="913874">
                  <a:extLst>
                    <a:ext uri="{9D8B030D-6E8A-4147-A177-3AD203B41FA5}">
                      <a16:colId xmlns:a16="http://schemas.microsoft.com/office/drawing/2014/main" val="3573801187"/>
                    </a:ext>
                  </a:extLst>
                </a:gridCol>
                <a:gridCol w="913874">
                  <a:extLst>
                    <a:ext uri="{9D8B030D-6E8A-4147-A177-3AD203B41FA5}">
                      <a16:colId xmlns:a16="http://schemas.microsoft.com/office/drawing/2014/main" val="1245938031"/>
                    </a:ext>
                  </a:extLst>
                </a:gridCol>
              </a:tblGrid>
              <a:tr h="2902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Kriterien</a:t>
                      </a:r>
                      <a:endParaRPr lang="de-D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Gewichtung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Big Bang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Iterativ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Small Shop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Outsourcing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632353"/>
                  </a:ext>
                </a:extLst>
              </a:tr>
              <a:tr h="2905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Punkte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Punktzahl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Punkte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Punktzahl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Punkte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Punktzahl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Punkte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Punktzahl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338872"/>
                  </a:ext>
                </a:extLst>
              </a:tr>
              <a:tr h="33527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>
                          <a:effectLst/>
                        </a:rPr>
                        <a:t>Übertragbarkeit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4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20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5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25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5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25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4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20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797692"/>
                  </a:ext>
                </a:extLst>
              </a:tr>
              <a:tr h="33527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>
                          <a:effectLst/>
                        </a:rPr>
                        <a:t>Kosten (Geringheit)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4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4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16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>
                          <a:effectLst/>
                        </a:rPr>
                        <a:t>3</a:t>
                      </a:r>
                      <a:endParaRPr lang="de-D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12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3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12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>
                          <a:effectLst/>
                        </a:rPr>
                        <a:t>3</a:t>
                      </a:r>
                      <a:endParaRPr lang="de-D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12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69080874"/>
                  </a:ext>
                </a:extLst>
              </a:tr>
              <a:tr h="33527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>
                          <a:effectLst/>
                        </a:rPr>
                        <a:t>Erfolgswahrscheinlichkeit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3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6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4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12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4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12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4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12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501137"/>
                  </a:ext>
                </a:extLst>
              </a:tr>
              <a:tr h="33527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>
                          <a:effectLst/>
                        </a:rPr>
                        <a:t>Dauer der Umsetzung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5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10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3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6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4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4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8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09266061"/>
                  </a:ext>
                </a:extLst>
              </a:tr>
              <a:tr h="32506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>
                          <a:effectLst/>
                        </a:rPr>
                        <a:t>Planungsaufwand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1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2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3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3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3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3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u="none" strike="noStrike" dirty="0">
                          <a:effectLst/>
                        </a:rPr>
                        <a:t>5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5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327838"/>
                  </a:ext>
                </a:extLst>
              </a:tr>
              <a:tr h="321523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Summe: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sng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de-DE" sz="1600" b="1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Summe: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sng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de-DE" sz="1600" b="1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Summe: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sng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de-DE" sz="1600" b="1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Summe: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sng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de-DE" sz="1600" b="1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691208"/>
                  </a:ext>
                </a:extLst>
              </a:tr>
              <a:tr h="29138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0546657"/>
                  </a:ext>
                </a:extLst>
              </a:tr>
              <a:tr h="27939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Gewichtungs-Skala 1- 5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Punkte-Skala 1-5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78146665"/>
                  </a:ext>
                </a:extLst>
              </a:tr>
              <a:tr h="407487">
                <a:tc>
                  <a:txBody>
                    <a:bodyPr/>
                    <a:lstStyle/>
                    <a:p>
                      <a:pPr algn="ctr" fontAlgn="ctr"/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1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Geringe Bedeutung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effectLst/>
                        </a:rPr>
                        <a:t>1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500" b="1" u="none" strike="noStrike" dirty="0">
                          <a:effectLst/>
                        </a:rPr>
                        <a:t>Erfüllt die Bedingung gar nicht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5383399"/>
                  </a:ext>
                </a:extLst>
              </a:tr>
              <a:tr h="36945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5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500" b="1" u="none" strike="noStrike" dirty="0">
                          <a:effectLst/>
                        </a:rPr>
                        <a:t>Hohe Bedeutung 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u="none" strike="noStrike" dirty="0">
                          <a:effectLst/>
                        </a:rPr>
                        <a:t>5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500" b="1" u="none" strike="noStrike" dirty="0">
                          <a:effectLst/>
                        </a:rPr>
                        <a:t>Erfüllt die Bedingung voll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33447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84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txBody>
          <a:bodyPr/>
          <a:lstStyle/>
          <a:p>
            <a:r>
              <a:rPr lang="de-DE" dirty="0"/>
              <a:t>Maßnahmenumsetzung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16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16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17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11" name="Fußzeilenplatzhalter 6">
            <a:extLst>
              <a:ext uri="{FF2B5EF4-FFF2-40B4-BE49-F238E27FC236}">
                <a16:creationId xmlns:a16="http://schemas.microsoft.com/office/drawing/2014/main" id="{959FF658-188F-49B5-B0E2-983C774B9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/>
              <a:t>Problembeschreibung - Problemursache - Problemlösung - Lösungsüberprüfung - </a:t>
            </a:r>
            <a:r>
              <a:rPr lang="de-DE" b="1" u="sng"/>
              <a:t>Umsetzung</a:t>
            </a:r>
            <a:r>
              <a:rPr lang="de-DE"/>
              <a:t> - Maßnahmenkontrolle</a:t>
            </a:r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A95B709-C5F4-4C69-A68C-46C67E205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4673" y="1197980"/>
            <a:ext cx="6400800" cy="5078739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11F9FAE2-D434-4599-B2FE-A34609540882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Maßnahmen umsetzen</a:t>
            </a:r>
          </a:p>
        </p:txBody>
      </p:sp>
    </p:spTree>
    <p:extLst>
      <p:ext uri="{BB962C8B-B14F-4D97-AF65-F5344CB8AC3E}">
        <p14:creationId xmlns:p14="http://schemas.microsoft.com/office/powerpoint/2010/main" val="3684354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18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11" name="Fußzeilenplatzhalter 6">
            <a:extLst>
              <a:ext uri="{FF2B5EF4-FFF2-40B4-BE49-F238E27FC236}">
                <a16:creationId xmlns:a16="http://schemas.microsoft.com/office/drawing/2014/main" id="{959FF658-188F-49B5-B0E2-983C774B9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/>
              <a:t>Problembeschreibung - Problemursache - Problemlösung - Lösungsüberprüfung - </a:t>
            </a:r>
            <a:r>
              <a:rPr lang="de-DE" b="1" u="sng"/>
              <a:t>Umsetzung</a:t>
            </a:r>
            <a:r>
              <a:rPr lang="de-DE"/>
              <a:t> - Maßnahmenkontrolle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A9875A3-C2C1-41C4-B957-28038920D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94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Die wichtigsten Punkte: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4D7CB3D-BA8A-4C38-96AA-8D078AAEEDCD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Maßnahmen umsetzen</a:t>
            </a: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E2026528-EBD8-4783-BA44-5B8E70FDE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98060"/>
              </p:ext>
            </p:extLst>
          </p:nvPr>
        </p:nvGraphicFramePr>
        <p:xfrm>
          <a:off x="716742" y="2096683"/>
          <a:ext cx="9036858" cy="38874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9173">
                  <a:extLst>
                    <a:ext uri="{9D8B030D-6E8A-4147-A177-3AD203B41FA5}">
                      <a16:colId xmlns:a16="http://schemas.microsoft.com/office/drawing/2014/main" val="439861903"/>
                    </a:ext>
                  </a:extLst>
                </a:gridCol>
                <a:gridCol w="7637685">
                  <a:extLst>
                    <a:ext uri="{9D8B030D-6E8A-4147-A177-3AD203B41FA5}">
                      <a16:colId xmlns:a16="http://schemas.microsoft.com/office/drawing/2014/main" val="857138407"/>
                    </a:ext>
                  </a:extLst>
                </a:gridCol>
              </a:tblGrid>
              <a:tr h="581862"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0" dirty="0"/>
                        <a:t>Situationsanalyse (Befragung der Fachbereiche)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1471872"/>
                  </a:ext>
                </a:extLst>
              </a:tr>
              <a:tr h="577370"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0" dirty="0"/>
                        <a:t>Durchführen einer Machbarkeitsstudie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319402"/>
                  </a:ext>
                </a:extLst>
              </a:tr>
              <a:tr h="554405"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0" dirty="0"/>
                        <a:t>Festlegung des Ausrollkonzeptes (ggf. </a:t>
                      </a:r>
                      <a:r>
                        <a:rPr lang="de-DE" sz="2200" b="0" dirty="0" err="1"/>
                        <a:t>Tayloring</a:t>
                      </a:r>
                      <a:r>
                        <a:rPr lang="de-DE" sz="2200" b="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7878477"/>
                  </a:ext>
                </a:extLst>
              </a:tr>
              <a:tr h="559149"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0" dirty="0"/>
                        <a:t>Planung und Umsetzung des Modells in einem Pilotsystem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1623020"/>
                  </a:ext>
                </a:extLst>
              </a:tr>
              <a:tr h="554182"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/>
                        <a:t>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de-DE" sz="2200" b="0" dirty="0"/>
                        <a:t>Analyse und Verbesserung der Maßnahmen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2343616"/>
                  </a:ext>
                </a:extLst>
              </a:tr>
              <a:tr h="563418"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/>
                        <a:t>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0" dirty="0"/>
                        <a:t>Umsetzung des entwickelten Modells in mehreren Phasen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613675"/>
                  </a:ext>
                </a:extLst>
              </a:tr>
              <a:tr h="497103"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/>
                        <a:t>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0" dirty="0"/>
                        <a:t>Bewertung des Projektes und Wissensbildung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535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01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88C60D-7AE6-43CD-881E-B3F8110ED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599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sz="6000" dirty="0"/>
              <a:t>Maßnahmenkontrolle/Kennzahlen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650A96-76F6-4B45-9E17-0CA19976E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19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09D6EE7-6879-4D24-AC8C-72F59C5BB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79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838200" y="1642226"/>
            <a:ext cx="10515600" cy="44843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Problem-/Situationsbeschreibung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Problemursache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Lösungsprüfung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Umsetzung der Maßnahmen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Maßnahmen-/Kennzahlenkontrolle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2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203401C0-0133-4602-8503-38C6BF5B81F1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Inhaltsverzeichnis</a:t>
            </a:r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9411E5F6-A38D-4F4A-8E4B-5D40C937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 b="1" u="sng"/>
              <a:t>Problembeschreibung</a:t>
            </a:r>
            <a:r>
              <a:rPr lang="de-DE"/>
              <a:t> - Problemursache - Problemlösung - Lösungsüberprüfung - Umsetzung - Maßnahmenkontrolle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AE576A9-EE95-4217-88CF-251AF9F80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981" y="3451433"/>
            <a:ext cx="2169853" cy="267516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5BB3A296-DF6B-46A0-BDE8-2588A334D535}"/>
              </a:ext>
            </a:extLst>
          </p:cNvPr>
          <p:cNvSpPr txBox="1"/>
          <p:nvPr/>
        </p:nvSpPr>
        <p:spPr>
          <a:xfrm>
            <a:off x="8290560" y="6003485"/>
            <a:ext cx="368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Quelle: http://www.dops.net/images/marketing_F98564026_S.jpg</a:t>
            </a:r>
          </a:p>
        </p:txBody>
      </p:sp>
    </p:spTree>
    <p:extLst>
      <p:ext uri="{BB962C8B-B14F-4D97-AF65-F5344CB8AC3E}">
        <p14:creationId xmlns:p14="http://schemas.microsoft.com/office/powerpoint/2010/main" val="1606260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1EE04F-1647-4730-976A-7E3E90EC5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944"/>
            <a:ext cx="10515600" cy="4351338"/>
          </a:xfrm>
        </p:spPr>
        <p:txBody>
          <a:bodyPr/>
          <a:lstStyle/>
          <a:p>
            <a:r>
              <a:rPr lang="de-DE" dirty="0"/>
              <a:t>Ermitteln des </a:t>
            </a:r>
            <a:r>
              <a:rPr lang="de-DE" dirty="0" err="1"/>
              <a:t>Cost</a:t>
            </a:r>
            <a:r>
              <a:rPr lang="de-DE" dirty="0"/>
              <a:t> Performance Index</a:t>
            </a:r>
          </a:p>
          <a:p>
            <a:r>
              <a:rPr lang="de-DE" dirty="0"/>
              <a:t>Laufzeiten von Projekten</a:t>
            </a:r>
          </a:p>
          <a:p>
            <a:r>
              <a:rPr lang="de-DE" dirty="0"/>
              <a:t>Einhaltung der gestellten Anforderungen</a:t>
            </a:r>
          </a:p>
          <a:p>
            <a:r>
              <a:rPr lang="de-DE" dirty="0"/>
              <a:t>Anzahl der Projektabbrüche in Bezug auf Ausrollen von IT-Software</a:t>
            </a:r>
          </a:p>
          <a:p>
            <a:r>
              <a:rPr lang="de-DE" dirty="0"/>
              <a:t>Fehleranzahl und die entstandenen Wartungsaufwände</a:t>
            </a:r>
          </a:p>
          <a:p>
            <a:r>
              <a:rPr lang="de-DE" dirty="0"/>
              <a:t>Prozessdurchlaufzeiten</a:t>
            </a:r>
          </a:p>
          <a:p>
            <a:r>
              <a:rPr lang="de-DE" dirty="0"/>
              <a:t>Auswertung der Mitarbeiterzufriedenheit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066F2B-8107-4B0D-9DB5-8E4860B2A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2DE861-3308-4903-B336-E91BE31C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20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7F6BDFA-E0F7-4CF8-8E87-428982A20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E8EABA42-0696-4C2A-851E-32EC69DA1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/>
              <a:t>Problembeschreibung - Problemursache - Problemlösung - Lösungsüberprüfung - Umsetzung - </a:t>
            </a:r>
            <a:r>
              <a:rPr lang="de-DE" b="1" u="sng"/>
              <a:t>Maßnahmenkontrolle</a:t>
            </a:r>
            <a:endParaRPr lang="de-DE" b="1" u="sng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1004AF6-C8C3-4DDD-8984-50EEEFCB2C39}"/>
              </a:ext>
            </a:extLst>
          </p:cNvPr>
          <p:cNvSpPr txBox="1"/>
          <p:nvPr/>
        </p:nvSpPr>
        <p:spPr>
          <a:xfrm>
            <a:off x="975360" y="470991"/>
            <a:ext cx="8378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Beschreibung Maßnahmenkontrolle</a:t>
            </a:r>
          </a:p>
        </p:txBody>
      </p:sp>
    </p:spTree>
    <p:extLst>
      <p:ext uri="{BB962C8B-B14F-4D97-AF65-F5344CB8AC3E}">
        <p14:creationId xmlns:p14="http://schemas.microsoft.com/office/powerpoint/2010/main" val="814902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8FDE30-CA54-4F92-A792-3B89B4F6F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944"/>
            <a:ext cx="10515600" cy="4351338"/>
          </a:xfrm>
        </p:spPr>
        <p:txBody>
          <a:bodyPr/>
          <a:lstStyle/>
          <a:p>
            <a:r>
              <a:rPr lang="de-DE" dirty="0" err="1"/>
              <a:t>Cost</a:t>
            </a:r>
            <a:r>
              <a:rPr lang="de-DE" dirty="0"/>
              <a:t> Performance Index: </a:t>
            </a:r>
            <a:r>
              <a:rPr lang="de-DE" dirty="0" err="1"/>
              <a:t>Earned</a:t>
            </a:r>
            <a:r>
              <a:rPr lang="de-DE" dirty="0"/>
              <a:t> Value/ </a:t>
            </a:r>
            <a:r>
              <a:rPr lang="de-DE" dirty="0" err="1"/>
              <a:t>Actual</a:t>
            </a:r>
            <a:r>
              <a:rPr lang="de-DE" dirty="0"/>
              <a:t> </a:t>
            </a:r>
          </a:p>
          <a:p>
            <a:r>
              <a:rPr lang="de-DE" dirty="0"/>
              <a:t>Laufzeit von Projekten</a:t>
            </a:r>
          </a:p>
          <a:p>
            <a:r>
              <a:rPr lang="de-DE" dirty="0"/>
              <a:t>Anforderungserfüllung</a:t>
            </a:r>
          </a:p>
          <a:p>
            <a:r>
              <a:rPr lang="de-DE" dirty="0"/>
              <a:t>Projektabbrüche</a:t>
            </a:r>
          </a:p>
          <a:p>
            <a:r>
              <a:rPr lang="de-DE" dirty="0"/>
              <a:t>Fehleranzahl im System / Wartungsaufwand</a:t>
            </a:r>
          </a:p>
          <a:p>
            <a:r>
              <a:rPr lang="de-DE" dirty="0"/>
              <a:t>Prozessdurchlaufzeiten</a:t>
            </a:r>
          </a:p>
          <a:p>
            <a:r>
              <a:rPr lang="de-DE" dirty="0"/>
              <a:t>Mitarbeiterzufriedenheit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E7F059-9E64-4968-A5B7-C25B7FD5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4E660F-EB21-4FB7-9532-0F90F1AA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21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46BCDE0-E085-4834-B25F-E0F5F1D0D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11" name="Fußzeilenplatzhalter 6">
            <a:extLst>
              <a:ext uri="{FF2B5EF4-FFF2-40B4-BE49-F238E27FC236}">
                <a16:creationId xmlns:a16="http://schemas.microsoft.com/office/drawing/2014/main" id="{86AC34E8-CF3E-48DB-A0F2-57F373EC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/>
              <a:t>Problembeschreibung - Problemursache - Problemlösung - Lösungsüberprüfung - Umsetzung - </a:t>
            </a:r>
            <a:r>
              <a:rPr lang="de-DE" b="1" u="sng"/>
              <a:t>Maßnahmenkontrolle</a:t>
            </a:r>
            <a:endParaRPr lang="de-DE" b="1" u="sng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F427FE8-B6EE-43A0-BC61-AE27512D7CDC}"/>
              </a:ext>
            </a:extLst>
          </p:cNvPr>
          <p:cNvSpPr txBox="1"/>
          <p:nvPr/>
        </p:nvSpPr>
        <p:spPr>
          <a:xfrm>
            <a:off x="975360" y="470991"/>
            <a:ext cx="8378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Kennzahlen zur Erfolgsmessung</a:t>
            </a:r>
          </a:p>
        </p:txBody>
      </p:sp>
    </p:spTree>
    <p:extLst>
      <p:ext uri="{BB962C8B-B14F-4D97-AF65-F5344CB8AC3E}">
        <p14:creationId xmlns:p14="http://schemas.microsoft.com/office/powerpoint/2010/main" val="2403322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Ihre Aufmerksamkeit!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22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3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685895" cy="2852737"/>
          </a:xfrm>
        </p:spPr>
        <p:txBody>
          <a:bodyPr/>
          <a:lstStyle/>
          <a:p>
            <a:r>
              <a:rPr lang="de-DE" dirty="0"/>
              <a:t>Problem-/ Situationsbeschreibung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3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3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831850" y="1605281"/>
            <a:ext cx="10515600" cy="4484370"/>
          </a:xfrm>
        </p:spPr>
        <p:txBody>
          <a:bodyPr/>
          <a:lstStyle/>
          <a:p>
            <a:r>
              <a:rPr lang="de-DE" sz="2800" b="1" dirty="0">
                <a:solidFill>
                  <a:schemeClr val="tx1"/>
                </a:solidFill>
              </a:rPr>
              <a:t>Bisher..: </a:t>
            </a:r>
            <a:endParaRPr lang="de-DE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Großangelegte Standardisierungsaktion der IT-Abteilung in 2009 gescheitert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Große Unzufriedenheit und fehlendes Vertrauen bei den Fachabteilungen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Heterogene Systemlandschaft in den 10 Produktionsstätten und 38 Vertriebsgesellschaften im In- und Ausland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Ergänzung der Standardsoftware durch viele Standardfunktionen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CA33C-0CDB-4741-B044-6A05098C9B9A}" type="slidenum">
              <a:rPr lang="de-DE" smtClean="0"/>
              <a:t>4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203401C0-0133-4602-8503-38C6BF5B81F1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Ausgangssituation</a:t>
            </a:r>
          </a:p>
        </p:txBody>
      </p:sp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9411E5F6-A38D-4F4A-8E4B-5D40C937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 b="1" u="sng"/>
              <a:t>Problembeschreibung</a:t>
            </a:r>
            <a:r>
              <a:rPr lang="de-DE"/>
              <a:t> - Problemursache - Problemlösung - Lösungsüberprüfung - Umsetzung - Maßnahmenkontrolle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773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6A8D82-3CBB-4CCB-B38D-66A43755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6BDAC-E5D5-4662-A3F2-24BFD79F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5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1E83C19-8614-4C82-BB50-174696E32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A0251D53-6E7B-48B5-A7E5-2C5E54BCE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24965"/>
              </p:ext>
            </p:extLst>
          </p:nvPr>
        </p:nvGraphicFramePr>
        <p:xfrm>
          <a:off x="975360" y="1711104"/>
          <a:ext cx="10242550" cy="396601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403600">
                  <a:extLst>
                    <a:ext uri="{9D8B030D-6E8A-4147-A177-3AD203B41FA5}">
                      <a16:colId xmlns:a16="http://schemas.microsoft.com/office/drawing/2014/main" val="3049394059"/>
                    </a:ext>
                  </a:extLst>
                </a:gridCol>
                <a:gridCol w="6838950">
                  <a:extLst>
                    <a:ext uri="{9D8B030D-6E8A-4147-A177-3AD203B41FA5}">
                      <a16:colId xmlns:a16="http://schemas.microsoft.com/office/drawing/2014/main" val="433933764"/>
                    </a:ext>
                  </a:extLst>
                </a:gridCol>
              </a:tblGrid>
              <a:tr h="33332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Antwort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71285"/>
                  </a:ext>
                </a:extLst>
              </a:tr>
              <a:tr h="118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Beschreiben Sie den Ist-Zustand </a:t>
                      </a:r>
                    </a:p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Aktuell gibt es keine Ausrollkonzepte für Softwareeinführungen. Da keine geeignete Strategie vorhanden ist, können die Pläne für neue Releases/Software nicht erfolgreich umgesetzt werden.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1279629"/>
                  </a:ext>
                </a:extLst>
              </a:tr>
              <a:tr h="13333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Was ist das Problem?</a:t>
                      </a:r>
                    </a:p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Die Softwareeinführungen im Unternehmen gestalten sich höchst problematisch und führen zu keinem verwertbaren Ergebnis, weil es keine klaren Strukturen gibt und das Projektmanagement in diesen Fällen nicht beachtet wird.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395304"/>
                  </a:ext>
                </a:extLst>
              </a:tr>
              <a:tr h="10833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Wie erkennt man das Problem? </a:t>
                      </a:r>
                    </a:p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Zu erkennen ist das Problem an der niedrigen Mitarbeiterzufriedenheit, der nicht vorhanden Ausrollkonzepte und der fehlenden Migrationspolitik im Unternehmen.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4295185"/>
                  </a:ext>
                </a:extLst>
              </a:tr>
            </a:tbl>
          </a:graphicData>
        </a:graphic>
      </p:graphicFrame>
      <p:sp>
        <p:nvSpPr>
          <p:cNvPr id="11" name="Fußzeilenplatzhalter 6">
            <a:extLst>
              <a:ext uri="{FF2B5EF4-FFF2-40B4-BE49-F238E27FC236}">
                <a16:creationId xmlns:a16="http://schemas.microsoft.com/office/drawing/2014/main" id="{93518E31-DDBF-4247-A170-EBF087A7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 b="1" u="sng"/>
              <a:t>Problembeschreibung</a:t>
            </a:r>
            <a:r>
              <a:rPr lang="de-DE"/>
              <a:t> - Problemursache - Problemlösung - Lösungsüberprüfung - Umsetzung - Maßnahmenkontrolle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47D9246-CDC5-41FE-9E71-AE4387E58BC6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Beschreibung des Problems</a:t>
            </a:r>
          </a:p>
        </p:txBody>
      </p:sp>
    </p:spTree>
    <p:extLst>
      <p:ext uri="{BB962C8B-B14F-4D97-AF65-F5344CB8AC3E}">
        <p14:creationId xmlns:p14="http://schemas.microsoft.com/office/powerpoint/2010/main" val="413885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6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CC44A6A2-604B-460F-9ED5-5B5692BA44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664949"/>
              </p:ext>
            </p:extLst>
          </p:nvPr>
        </p:nvGraphicFramePr>
        <p:xfrm>
          <a:off x="975360" y="1679603"/>
          <a:ext cx="10242000" cy="402901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413760">
                  <a:extLst>
                    <a:ext uri="{9D8B030D-6E8A-4147-A177-3AD203B41FA5}">
                      <a16:colId xmlns:a16="http://schemas.microsoft.com/office/drawing/2014/main" val="1610797119"/>
                    </a:ext>
                  </a:extLst>
                </a:gridCol>
                <a:gridCol w="6828240">
                  <a:extLst>
                    <a:ext uri="{9D8B030D-6E8A-4147-A177-3AD203B41FA5}">
                      <a16:colId xmlns:a16="http://schemas.microsoft.com/office/drawing/2014/main" val="2490901379"/>
                    </a:ext>
                  </a:extLst>
                </a:gridCol>
              </a:tblGrid>
              <a:tr h="20517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Antwort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2073845"/>
                  </a:ext>
                </a:extLst>
              </a:tr>
              <a:tr h="853289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Wo liegen die Schwerpunkte?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Der gravierendste Schwerpunkt für dieses Problem liegt in der plan-/konzeptlosen Vorgehensweise des Managements bei den Projekten.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817966"/>
                  </a:ext>
                </a:extLst>
              </a:tr>
              <a:tr h="1144331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Warum ist es ein Problem?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Die Nichteinführung von Releases/neuer Software führt zu sicherheitstechnischen Problemen sowie zu einer Verlangsamung/Verzögerung der Geschäftsprozesse im Unternehmen aufgrund von veralteten Systemen.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022072"/>
                  </a:ext>
                </a:extLst>
              </a:tr>
              <a:tr h="162125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Welche Folgen hat das Problem?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Es herrschen Projektunsicherheiten, erhöhte Kosten und eine hohe Unzufriedenheit der Mitarbeiter, aufgrund von fehlenden Zuordnungen der Verantwortlichkeiten und Aufgaben. Weiterhin mangelt es an Kapazitätszuweisungen, die zu Engpässen in den Geschäftsprozessen führen.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83068"/>
                  </a:ext>
                </a:extLst>
              </a:tr>
            </a:tbl>
          </a:graphicData>
        </a:graphic>
      </p:graphicFrame>
      <p:sp>
        <p:nvSpPr>
          <p:cNvPr id="9" name="Fußzeilenplatzhalter 6">
            <a:extLst>
              <a:ext uri="{FF2B5EF4-FFF2-40B4-BE49-F238E27FC236}">
                <a16:creationId xmlns:a16="http://schemas.microsoft.com/office/drawing/2014/main" id="{957508F0-6239-4213-82BB-DFC1B53A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 b="1" u="sng"/>
              <a:t>Problembeschreibung</a:t>
            </a:r>
            <a:r>
              <a:rPr lang="de-DE"/>
              <a:t> - Problemursache - Problemlösung - Lösungsüberprüfung - Umsetzung - Maßnahmenkontrolle</a:t>
            </a: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BEBE0B5-E7B7-42E5-B813-E4040A3F17A1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Beschreibung des Problems</a:t>
            </a:r>
          </a:p>
        </p:txBody>
      </p:sp>
    </p:spTree>
    <p:extLst>
      <p:ext uri="{BB962C8B-B14F-4D97-AF65-F5344CB8AC3E}">
        <p14:creationId xmlns:p14="http://schemas.microsoft.com/office/powerpoint/2010/main" val="301783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3480500"/>
            <a:ext cx="10515600" cy="1108963"/>
          </a:xfrm>
        </p:spPr>
        <p:txBody>
          <a:bodyPr/>
          <a:lstStyle/>
          <a:p>
            <a:r>
              <a:rPr lang="de-DE" dirty="0"/>
              <a:t>Problemursache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7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1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87591A-16D0-4F12-886E-AEB94D00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779494-D133-42E6-8A60-AAF45BB3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8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CB7F8E9F-D263-47F9-A30C-0DA004B72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111826"/>
              </p:ext>
            </p:extLst>
          </p:nvPr>
        </p:nvGraphicFramePr>
        <p:xfrm>
          <a:off x="1258376" y="1676016"/>
          <a:ext cx="10095423" cy="408921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62642">
                  <a:extLst>
                    <a:ext uri="{9D8B030D-6E8A-4147-A177-3AD203B41FA5}">
                      <a16:colId xmlns:a16="http://schemas.microsoft.com/office/drawing/2014/main" val="3461718753"/>
                    </a:ext>
                  </a:extLst>
                </a:gridCol>
                <a:gridCol w="7132781">
                  <a:extLst>
                    <a:ext uri="{9D8B030D-6E8A-4147-A177-3AD203B41FA5}">
                      <a16:colId xmlns:a16="http://schemas.microsoft.com/office/drawing/2014/main" val="3262725265"/>
                    </a:ext>
                  </a:extLst>
                </a:gridCol>
              </a:tblGrid>
              <a:tr h="343646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Frage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Antwort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01850"/>
                  </a:ext>
                </a:extLst>
              </a:tr>
              <a:tr h="540958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de-DE" dirty="0"/>
                        <a:t>Warum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Keine erfolgreiche Umsetzung der Vorgaben und Projektziele.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7964723"/>
                  </a:ext>
                </a:extLst>
              </a:tr>
              <a:tr h="540958">
                <a:tc>
                  <a:txBody>
                    <a:bodyPr/>
                    <a:lstStyle/>
                    <a:p>
                      <a:pPr marL="342900" indent="-342900" algn="ctr">
                        <a:buAutoNum type="arabicPeriod" startAt="2"/>
                      </a:pPr>
                      <a:r>
                        <a:rPr lang="de-DE" dirty="0"/>
                        <a:t>Warum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Keine Konzepte für Software-Rollouts vorhanden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0368634"/>
                  </a:ext>
                </a:extLst>
              </a:tr>
              <a:tr h="859116">
                <a:tc>
                  <a:txBody>
                    <a:bodyPr/>
                    <a:lstStyle/>
                    <a:p>
                      <a:pPr marL="342900" indent="-342900" algn="ctr">
                        <a:buAutoNum type="arabicPeriod" startAt="3"/>
                      </a:pPr>
                      <a:r>
                        <a:rPr lang="de-DE" dirty="0"/>
                        <a:t>Warum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Kein Versuch vom Management ein passendes Konzept für die Systemlandschaften zu erstellen, da dies nicht für relevant erachtet wurde.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1374139"/>
                  </a:ext>
                </a:extLst>
              </a:tr>
              <a:tr h="601381">
                <a:tc>
                  <a:txBody>
                    <a:bodyPr/>
                    <a:lstStyle/>
                    <a:p>
                      <a:pPr marL="342900" indent="-342900" algn="ctr">
                        <a:buAutoNum type="arabicPeriod" startAt="4"/>
                      </a:pPr>
                      <a:r>
                        <a:rPr lang="de-DE" dirty="0"/>
                        <a:t>Warum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Zu hoher Aufwand/Kosten, dadurch fehlende Motivation organisiert vorzugehen.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727834"/>
                  </a:ext>
                </a:extLst>
              </a:tr>
              <a:tr h="601381">
                <a:tc>
                  <a:txBody>
                    <a:bodyPr/>
                    <a:lstStyle/>
                    <a:p>
                      <a:pPr marL="342900" indent="-342900" algn="ctr">
                        <a:buAutoNum type="arabicPeriod" startAt="5"/>
                      </a:pPr>
                      <a:r>
                        <a:rPr lang="de-DE" dirty="0"/>
                        <a:t>Warum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Verteilte Standorte und Gesellschaften mit keiner Systemstandardisierung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926830"/>
                  </a:ext>
                </a:extLst>
              </a:tr>
              <a:tr h="54095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Hauptursache / Kernproblem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Software-Einführungsprojekte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514411"/>
                  </a:ext>
                </a:extLst>
              </a:tr>
            </a:tbl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9E89DDC2-0014-43D7-87FE-D54CC5376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602F15CC-A489-4984-8812-5EF70FCA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/>
              <a:t>Problembeschreibung - </a:t>
            </a:r>
            <a:r>
              <a:rPr lang="de-DE" b="1" u="sng"/>
              <a:t>Problemursache</a:t>
            </a:r>
            <a:r>
              <a:rPr lang="de-DE"/>
              <a:t> - Problemlösung - Lösungsüberprüfung - Umsetzung - Maßnahmenkontrolle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B1E35B7-663D-4789-8BA6-E44EC9DFBDC0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5x Warum</a:t>
            </a:r>
          </a:p>
        </p:txBody>
      </p:sp>
    </p:spTree>
    <p:extLst>
      <p:ext uri="{BB962C8B-B14F-4D97-AF65-F5344CB8AC3E}">
        <p14:creationId xmlns:p14="http://schemas.microsoft.com/office/powerpoint/2010/main" val="345221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08.12.2017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9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DEB5FE5-916F-4328-A3FE-BFE5410EC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365125"/>
            <a:ext cx="2000250" cy="666750"/>
          </a:xfrm>
          <a:prstGeom prst="rect">
            <a:avLst/>
          </a:prstGeom>
        </p:spPr>
      </p:pic>
      <p:sp>
        <p:nvSpPr>
          <p:cNvPr id="10" name="Fußzeilenplatzhalter 6">
            <a:extLst>
              <a:ext uri="{FF2B5EF4-FFF2-40B4-BE49-F238E27FC236}">
                <a16:creationId xmlns:a16="http://schemas.microsoft.com/office/drawing/2014/main" id="{80070EFA-11DD-4D62-80B4-363D1D71A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268" y="6356350"/>
            <a:ext cx="7657465" cy="365125"/>
          </a:xfrm>
        </p:spPr>
        <p:txBody>
          <a:bodyPr/>
          <a:lstStyle/>
          <a:p>
            <a:r>
              <a:rPr lang="de-DE"/>
              <a:t>Problembeschreibung - </a:t>
            </a:r>
            <a:r>
              <a:rPr lang="de-DE" b="1" u="sng"/>
              <a:t>Problemursache</a:t>
            </a:r>
            <a:r>
              <a:rPr lang="de-DE"/>
              <a:t> - Problemlösung - Lösungsüberprüfung - Umsetzung - Maßnahmenkontrolle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590EF40-7D3F-4FE4-9532-671DADF382FE}"/>
              </a:ext>
            </a:extLst>
          </p:cNvPr>
          <p:cNvSpPr txBox="1"/>
          <p:nvPr/>
        </p:nvSpPr>
        <p:spPr>
          <a:xfrm>
            <a:off x="975360" y="470991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Fischgrätendiagramm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6F0A395-2ED4-4708-B31E-637E2D0D47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9" t="2483" r="769" b="1739"/>
          <a:stretch/>
        </p:blipFill>
        <p:spPr>
          <a:xfrm>
            <a:off x="1416000" y="2143761"/>
            <a:ext cx="9360000" cy="3777307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8FB60812-B34D-4446-924E-626E2C3A8780}"/>
              </a:ext>
            </a:extLst>
          </p:cNvPr>
          <p:cNvSpPr txBox="1"/>
          <p:nvPr/>
        </p:nvSpPr>
        <p:spPr>
          <a:xfrm>
            <a:off x="3347720" y="1614159"/>
            <a:ext cx="5496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Was bisher falsch gemacht wurde..</a:t>
            </a:r>
          </a:p>
        </p:txBody>
      </p:sp>
    </p:spTree>
    <p:extLst>
      <p:ext uri="{BB962C8B-B14F-4D97-AF65-F5344CB8AC3E}">
        <p14:creationId xmlns:p14="http://schemas.microsoft.com/office/powerpoint/2010/main" val="146461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1082</Words>
  <Application>Microsoft Office PowerPoint</Application>
  <PresentationFormat>Breitbild</PresentationFormat>
  <Paragraphs>278</Paragraphs>
  <Slides>22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 Unicode MS</vt:lpstr>
      <vt:lpstr>Arial</vt:lpstr>
      <vt:lpstr>Calibri</vt:lpstr>
      <vt:lpstr>Calibri Light</vt:lpstr>
      <vt:lpstr>Office</vt:lpstr>
      <vt:lpstr>Gestaltung des Ausrollkonzeptes für               IT-Systeme/IT-Anwendungen</vt:lpstr>
      <vt:lpstr>PowerPoint-Präsentation</vt:lpstr>
      <vt:lpstr>Problem-/ Situationsbeschreibung</vt:lpstr>
      <vt:lpstr>PowerPoint-Präsentation</vt:lpstr>
      <vt:lpstr>PowerPoint-Präsentation</vt:lpstr>
      <vt:lpstr>PowerPoint-Präsentation</vt:lpstr>
      <vt:lpstr>Problemursache</vt:lpstr>
      <vt:lpstr>PowerPoint-Präsentation</vt:lpstr>
      <vt:lpstr>PowerPoint-Präsentation</vt:lpstr>
      <vt:lpstr>PowerPoint-Präsentation</vt:lpstr>
      <vt:lpstr>Problemlösung</vt:lpstr>
      <vt:lpstr>PowerPoint-Präsentation</vt:lpstr>
      <vt:lpstr>Lösungsüberprüfung</vt:lpstr>
      <vt:lpstr>PowerPoint-Präsentation</vt:lpstr>
      <vt:lpstr>PowerPoint-Präsentation</vt:lpstr>
      <vt:lpstr>Maßnahmenumsetzung</vt:lpstr>
      <vt:lpstr>PowerPoint-Präsentation</vt:lpstr>
      <vt:lpstr>PowerPoint-Präsentation</vt:lpstr>
      <vt:lpstr>Maßnahmenkontrolle/Kennzahlen</vt:lpstr>
      <vt:lpstr>PowerPoint-Präsentation</vt:lpstr>
      <vt:lpstr>PowerPoint-Präsentation</vt:lpstr>
      <vt:lpstr>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Lizenzmanagement bei Qualifo</dc:title>
  <dc:creator>Thiel</dc:creator>
  <cp:lastModifiedBy>Marvin</cp:lastModifiedBy>
  <cp:revision>45</cp:revision>
  <dcterms:created xsi:type="dcterms:W3CDTF">2017-01-12T09:39:31Z</dcterms:created>
  <dcterms:modified xsi:type="dcterms:W3CDTF">2017-12-07T13:23:42Z</dcterms:modified>
</cp:coreProperties>
</file>