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57" r:id="rId4"/>
    <p:sldId id="258" r:id="rId5"/>
    <p:sldId id="267" r:id="rId6"/>
    <p:sldId id="260" r:id="rId7"/>
    <p:sldId id="261" r:id="rId8"/>
    <p:sldId id="262" r:id="rId9"/>
    <p:sldId id="263" r:id="rId10"/>
    <p:sldId id="264" r:id="rId11"/>
    <p:sldId id="268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FF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912C8C85-51F0-491E-9774-3900AFEF0FD7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8"/>
    <p:restoredTop sz="94700"/>
  </p:normalViewPr>
  <p:slideViewPr>
    <p:cSldViewPr snapToGrid="0" snapToObjects="1">
      <p:cViewPr varScale="1">
        <p:scale>
          <a:sx n="104" d="100"/>
          <a:sy n="104" d="100"/>
        </p:scale>
        <p:origin x="3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8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7638C0-9DE5-CF41-8FF9-ADCACFEB23D9}" type="datetimeFigureOut">
              <a:rPr lang="de-DE" smtClean="0"/>
              <a:t>08.12.17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BFE713-DA96-E249-B419-CA309A2E9B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6268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FE713-DA96-E249-B419-CA309A2E9BD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2042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C695-3FC6-40A5-B3C6-A8F75071D6C4}" type="datetime1">
              <a:rPr lang="de-DE" smtClean="0"/>
              <a:t>08.12.17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 von Christian Reis und Florian Ullrich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95F02-3684-D74A-AED5-B5981C41F0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00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2352-75CC-40BA-B3F2-9C18954C7BC4}" type="datetime1">
              <a:rPr lang="de-DE" smtClean="0"/>
              <a:t>08.12.17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 von Christian Reis und Florian Ullrich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95F02-3684-D74A-AED5-B5981C41F0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83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0FFE4-2FC2-4D92-A382-5A006C7143B1}" type="datetime1">
              <a:rPr lang="de-DE" smtClean="0"/>
              <a:t>08.12.17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 von Christian Reis und Florian Ullrich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95F02-3684-D74A-AED5-B5981C41F0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160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94AC-6F0C-4374-BDCB-A1350A35CB0C}" type="datetime1">
              <a:rPr lang="de-DE" smtClean="0"/>
              <a:t>08.12.17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 von Christian Reis und Florian Ullrich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95F02-3684-D74A-AED5-B5981C41F0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0002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E5ED-6847-40BE-92F6-426C4201EBA0}" type="datetime1">
              <a:rPr lang="de-DE" smtClean="0"/>
              <a:t>08.12.17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 von Christian Reis und Florian Ullrich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95F02-3684-D74A-AED5-B5981C41F0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3714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80AE-3B70-4CCE-ADE3-081CB594CC46}" type="datetime1">
              <a:rPr lang="de-DE" smtClean="0"/>
              <a:t>08.12.17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 von Christian Reis und Florian Ullrich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95F02-3684-D74A-AED5-B5981C41F0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41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04E2-064A-44FE-A874-FF6C932131F3}" type="datetime1">
              <a:rPr lang="de-DE" smtClean="0"/>
              <a:t>08.12.17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 von Christian Reis und Florian Ullrich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95F02-3684-D74A-AED5-B5981C41F0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862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A8FB5-813D-4E75-B88D-E700623155DC}" type="datetime1">
              <a:rPr lang="de-DE" smtClean="0"/>
              <a:t>08.12.17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 von Christian Reis und Florian Ullrich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95F02-3684-D74A-AED5-B5981C41F0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757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12B81-3ED1-476D-9A86-CCF9A20A601E}" type="datetime1">
              <a:rPr lang="de-DE" smtClean="0"/>
              <a:t>08.12.17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 von Christian Reis und Florian Ullrich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95F02-3684-D74A-AED5-B5981C41F0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99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19A4-C489-4A6E-A7E9-B6AFB9A8ACBD}" type="datetime1">
              <a:rPr lang="de-DE" smtClean="0"/>
              <a:t>08.12.17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 von Christian Reis und Florian Ullrich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95F02-3684-D74A-AED5-B5981C41F0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81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20E7-D0ED-4F36-8BD3-796CED9F7E2C}" type="datetime1">
              <a:rPr lang="de-DE" smtClean="0"/>
              <a:t>08.12.17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 von Christian Reis und Florian Ullrich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95F02-3684-D74A-AED5-B5981C41F0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576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ECDE6-97E3-40C2-852A-4412783B79E7}" type="datetime1">
              <a:rPr lang="de-DE" smtClean="0"/>
              <a:t>08.12.17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Präsentation von Christian Reis und Florian Ullrich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95F02-3684-D74A-AED5-B5981C41F0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12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xmlns="" id="{3D92E3B5-748A-4DE8-9C3E-D7F6A19C4F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6763" y="88443"/>
            <a:ext cx="3491345" cy="424972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xmlns="" id="{E1F1099A-15E8-4F4A-A4CC-1A19203E4D9E}"/>
              </a:ext>
            </a:extLst>
          </p:cNvPr>
          <p:cNvSpPr/>
          <p:nvPr/>
        </p:nvSpPr>
        <p:spPr>
          <a:xfrm>
            <a:off x="1420585" y="1804360"/>
            <a:ext cx="9350829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0" cap="none" spc="0" dirty="0">
                <a:ln w="0"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Welche Möglichkeiten bestehen </a:t>
            </a:r>
          </a:p>
          <a:p>
            <a:pPr algn="ctr"/>
            <a:r>
              <a:rPr lang="de-DE" sz="5400" b="0" cap="none" spc="0" dirty="0">
                <a:ln w="0"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das betriebliche </a:t>
            </a:r>
            <a:endParaRPr lang="de-DE" sz="5400" dirty="0">
              <a:ln w="0">
                <a:solidFill>
                  <a:sysClr val="windowText" lastClr="000000"/>
                </a:solidFill>
              </a:ln>
              <a:solidFill>
                <a:srgbClr val="92D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de-DE" sz="5400" b="0" cap="none" spc="0" dirty="0">
                <a:ln w="0"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Lizenzmanagement </a:t>
            </a:r>
          </a:p>
          <a:p>
            <a:pPr algn="ctr"/>
            <a:r>
              <a:rPr lang="de-DE" sz="5400" b="0" cap="none" spc="0" dirty="0">
                <a:ln w="0"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zu realisieren?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 von Christian Reis und Florian Ullrich</a:t>
            </a:r>
          </a:p>
        </p:txBody>
      </p:sp>
    </p:spTree>
    <p:extLst>
      <p:ext uri="{BB962C8B-B14F-4D97-AF65-F5344CB8AC3E}">
        <p14:creationId xmlns:p14="http://schemas.microsoft.com/office/powerpoint/2010/main" val="124299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Maßnahmenkontrolle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Über/Unterlizenzierungen vermeiden </a:t>
            </a:r>
          </a:p>
          <a:p>
            <a:r>
              <a:rPr lang="de-DE" dirty="0"/>
              <a:t>Besseren Überblick </a:t>
            </a:r>
          </a:p>
          <a:p>
            <a:endParaRPr lang="de-DE" dirty="0"/>
          </a:p>
          <a:p>
            <a:r>
              <a:rPr lang="de-DE" dirty="0"/>
              <a:t>Kennzahlen:</a:t>
            </a:r>
          </a:p>
          <a:p>
            <a:pPr lvl="1"/>
            <a:r>
              <a:rPr lang="de-DE" dirty="0"/>
              <a:t>Vergleich Gekaufte und genutzte Lizenzen</a:t>
            </a:r>
          </a:p>
          <a:p>
            <a:pPr lvl="1"/>
            <a:r>
              <a:rPr lang="de-DE" dirty="0"/>
              <a:t>Lizenzkosten</a:t>
            </a:r>
          </a:p>
          <a:p>
            <a:pPr lvl="1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 von Christian Reis und Florian Ullrich</a:t>
            </a:r>
          </a:p>
        </p:txBody>
      </p:sp>
    </p:spTree>
    <p:extLst>
      <p:ext uri="{BB962C8B-B14F-4D97-AF65-F5344CB8AC3E}">
        <p14:creationId xmlns:p14="http://schemas.microsoft.com/office/powerpoint/2010/main" val="16219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EB6262C7-7262-45D8-B740-864D2388C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8800" dirty="0">
                <a:ln w="0"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Vielen Dank für eure Aufmerksamkeit!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 von Christian Reis und Florian Ullrich</a:t>
            </a:r>
          </a:p>
        </p:txBody>
      </p:sp>
    </p:spTree>
    <p:extLst>
      <p:ext uri="{BB962C8B-B14F-4D97-AF65-F5344CB8AC3E}">
        <p14:creationId xmlns:p14="http://schemas.microsoft.com/office/powerpoint/2010/main" val="74470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Inhaltsverzeichnis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Problembeschreibung</a:t>
            </a:r>
          </a:p>
          <a:p>
            <a:r>
              <a:rPr lang="de-DE" dirty="0"/>
              <a:t>Problemanalyse</a:t>
            </a:r>
          </a:p>
          <a:p>
            <a:pPr lvl="1"/>
            <a:r>
              <a:rPr lang="de-DE" dirty="0"/>
              <a:t>Fischgräten Diagramm</a:t>
            </a:r>
          </a:p>
          <a:p>
            <a:r>
              <a:rPr lang="de-DE" dirty="0"/>
              <a:t>Lösungsvorschläge</a:t>
            </a:r>
          </a:p>
          <a:p>
            <a:r>
              <a:rPr lang="de-DE" dirty="0"/>
              <a:t>Nutzwertanalyse</a:t>
            </a:r>
          </a:p>
          <a:p>
            <a:r>
              <a:rPr lang="de-DE" dirty="0"/>
              <a:t>Pro- und Kontra-Argumente</a:t>
            </a:r>
          </a:p>
          <a:p>
            <a:r>
              <a:rPr lang="de-DE" dirty="0"/>
              <a:t>Maßnahmenbeschreibung</a:t>
            </a:r>
          </a:p>
          <a:p>
            <a:r>
              <a:rPr lang="de-DE" dirty="0"/>
              <a:t>Maßnahmenkontrolle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 von Christian Reis und Florian Ullrich</a:t>
            </a:r>
          </a:p>
        </p:txBody>
      </p:sp>
    </p:spTree>
    <p:extLst>
      <p:ext uri="{BB962C8B-B14F-4D97-AF65-F5344CB8AC3E}">
        <p14:creationId xmlns:p14="http://schemas.microsoft.com/office/powerpoint/2010/main" val="364687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Problembeschreibung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0402174"/>
              </p:ext>
            </p:extLst>
          </p:nvPr>
        </p:nvGraphicFramePr>
        <p:xfrm>
          <a:off x="482599" y="1690688"/>
          <a:ext cx="11125202" cy="4536612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55626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626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56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Frage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Antwort</a:t>
                      </a:r>
                      <a:endParaRPr lang="de-DE" sz="24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40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Beschreiben Sie den Ist-Zustand</a:t>
                      </a:r>
                      <a:endParaRPr lang="de-DE" sz="24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Kein Lizenzmanagement. Viele verschiedene Systeme im Einsatz, ohne Struktur und Überblick.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685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Was ist das Problem?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Kein Lizenzmanagment vorhanden. Unterlizenziert, Überlizenziert, Mehrausgaben ,Compliance Verstoße.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40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Wie erkennt man das Problem?</a:t>
                      </a:r>
                      <a:endParaRPr lang="de-DE" sz="24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Vergleich der verfügbaren mit den aktivierten/genutzten Lizenzen.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56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Wo liegen die Schwerpunkte?</a:t>
                      </a:r>
                      <a:endParaRPr lang="de-DE" sz="24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Vermeidung von Unter </a:t>
                      </a:r>
                      <a:r>
                        <a:rPr lang="de-DE" sz="1600" dirty="0" smtClean="0">
                          <a:effectLst/>
                        </a:rPr>
                        <a:t>bzw. </a:t>
                      </a:r>
                      <a:r>
                        <a:rPr lang="de-DE" sz="1600" dirty="0">
                          <a:effectLst/>
                        </a:rPr>
                        <a:t>Überlizenzierung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630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Warum ist es ein Problem?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Keine Kontrolle über Lizenzen. Lizenzen werden eventuell zu häufig </a:t>
                      </a:r>
                      <a:r>
                        <a:rPr lang="de-DE" sz="1600" dirty="0" smtClean="0">
                          <a:effectLst/>
                        </a:rPr>
                        <a:t>aktiviert. IT </a:t>
                      </a:r>
                      <a:r>
                        <a:rPr lang="de-DE" sz="1600" dirty="0">
                          <a:effectLst/>
                        </a:rPr>
                        <a:t>hat nur schlechten Überblick, wo Lizenzen aktiviert sind und wer welches Programm nutzt.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40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Welche Folgen hat das Problem</a:t>
                      </a:r>
                      <a:endParaRPr lang="de-DE" sz="24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Nachzahlung an Softwarepartner, Rechtstreits, Lizenz wird deaktiviert, unnötige Kosten.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 von Christian Reis und Florian Ullrich</a:t>
            </a:r>
          </a:p>
        </p:txBody>
      </p:sp>
    </p:spTree>
    <p:extLst>
      <p:ext uri="{BB962C8B-B14F-4D97-AF65-F5344CB8AC3E}">
        <p14:creationId xmlns:p14="http://schemas.microsoft.com/office/powerpoint/2010/main" val="1770546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Problemanalyse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325435"/>
              </p:ext>
            </p:extLst>
          </p:nvPr>
        </p:nvGraphicFramePr>
        <p:xfrm>
          <a:off x="558797" y="1690689"/>
          <a:ext cx="11074402" cy="4182486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55372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372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05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Frage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Antwort</a:t>
                      </a:r>
                      <a:endParaRPr lang="de-DE" sz="24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66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1.Warum gibt es kein Lizenzmanagment?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Nicht jede Software wurde von der IT angeschafft und verwaltet.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5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2.Warum?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Fachabteilungen benutzen individuelle Lösungen.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66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3.Warum?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Weil Geschäftsprozesse nicht mehr optimal von verwendeter Software abgebildet werden.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66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4.Warum?</a:t>
                      </a:r>
                      <a:endParaRPr lang="de-DE" sz="24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Fehlende Kommunikation zwischen IT und anderen Fachabteilungen. 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66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5.Warum?</a:t>
                      </a:r>
                      <a:endParaRPr lang="de-DE" sz="24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Zentrale Ausrichtung der IT und Unzufriedenheit zwischen der Fachabteilung und dem IT.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33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Hauptursache / Kernproblem</a:t>
                      </a:r>
                      <a:endParaRPr lang="de-DE" sz="24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Keine Lizenzmanagment vorhanden, Fachabteilungen nutzen eigene Programm unabhängig von IT.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 von Christian Reis und Florian Ullrich</a:t>
            </a:r>
          </a:p>
        </p:txBody>
      </p:sp>
    </p:spTree>
    <p:extLst>
      <p:ext uri="{BB962C8B-B14F-4D97-AF65-F5344CB8AC3E}">
        <p14:creationId xmlns:p14="http://schemas.microsoft.com/office/powerpoint/2010/main" val="182663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1A80172-B4F0-4DF0-991C-DACF13D89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DE" b="1" dirty="0"/>
              <a:t>Fischgrätendiagramm</a:t>
            </a:r>
          </a:p>
        </p:txBody>
      </p:sp>
      <p:sp>
        <p:nvSpPr>
          <p:cNvPr id="6" name="Pfeil: nach rechts 5">
            <a:extLst>
              <a:ext uri="{FF2B5EF4-FFF2-40B4-BE49-F238E27FC236}">
                <a16:creationId xmlns:a16="http://schemas.microsoft.com/office/drawing/2014/main" xmlns="" id="{1C2678CF-5CB9-420E-A4BE-5F8F7778AFA5}"/>
              </a:ext>
            </a:extLst>
          </p:cNvPr>
          <p:cNvSpPr/>
          <p:nvPr/>
        </p:nvSpPr>
        <p:spPr>
          <a:xfrm>
            <a:off x="385439" y="3189303"/>
            <a:ext cx="8856216" cy="47939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xmlns="" id="{4E280B17-F4A2-4A99-AB5B-18CD9CE48FE3}"/>
              </a:ext>
            </a:extLst>
          </p:cNvPr>
          <p:cNvSpPr/>
          <p:nvPr/>
        </p:nvSpPr>
        <p:spPr>
          <a:xfrm>
            <a:off x="9241654" y="2266025"/>
            <a:ext cx="2812757" cy="25900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xmlns="" id="{88FC0719-72E3-4CB2-93A4-00161191A3CE}"/>
              </a:ext>
            </a:extLst>
          </p:cNvPr>
          <p:cNvSpPr txBox="1"/>
          <p:nvPr/>
        </p:nvSpPr>
        <p:spPr>
          <a:xfrm>
            <a:off x="9192827" y="2836363"/>
            <a:ext cx="291041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/>
              <a:t>Keine Lizenzmanagment </a:t>
            </a:r>
          </a:p>
          <a:p>
            <a:pPr algn="ctr"/>
            <a:r>
              <a:rPr lang="de-DE" dirty="0"/>
              <a:t>vorhanden, Fachabteilungen </a:t>
            </a:r>
          </a:p>
          <a:p>
            <a:pPr algn="ctr"/>
            <a:r>
              <a:rPr lang="de-DE" dirty="0"/>
              <a:t>nutzen eigene </a:t>
            </a:r>
          </a:p>
          <a:p>
            <a:pPr algn="ctr"/>
            <a:r>
              <a:rPr lang="de-DE" dirty="0"/>
              <a:t>Programm unabhängig </a:t>
            </a:r>
          </a:p>
          <a:p>
            <a:pPr algn="ctr"/>
            <a:r>
              <a:rPr lang="de-DE" dirty="0"/>
              <a:t>von IT.</a:t>
            </a:r>
            <a:endParaRPr lang="de-DE" sz="2800" dirty="0">
              <a:latin typeface="Arial" charset="0"/>
              <a:ea typeface="Calibri" charset="0"/>
              <a:cs typeface="Times New Roman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xmlns="" id="{E83F68AE-D7D0-40D4-A970-7F5919AC7524}"/>
              </a:ext>
            </a:extLst>
          </p:cNvPr>
          <p:cNvSpPr txBox="1"/>
          <p:nvPr/>
        </p:nvSpPr>
        <p:spPr>
          <a:xfrm flipH="1">
            <a:off x="1341186" y="1813192"/>
            <a:ext cx="2661973" cy="11079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de-DE" sz="1600" dirty="0" smtClean="0"/>
              <a:t>Unkooperative, </a:t>
            </a:r>
            <a:r>
              <a:rPr lang="de-DE" sz="1600" dirty="0"/>
              <a:t>schlechte Kommunikation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de-DE" sz="1600" dirty="0"/>
              <a:t>Schlechte Erfahrung mit IT</a:t>
            </a:r>
          </a:p>
          <a:p>
            <a:r>
              <a:rPr lang="de-DE" b="1" dirty="0"/>
              <a:t>Mensch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xmlns="" id="{8B849137-2AFF-47F1-AFAB-A14EE72E85A9}"/>
              </a:ext>
            </a:extLst>
          </p:cNvPr>
          <p:cNvSpPr txBox="1"/>
          <p:nvPr/>
        </p:nvSpPr>
        <p:spPr>
          <a:xfrm>
            <a:off x="4260105" y="2061780"/>
            <a:ext cx="2184316" cy="86177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de-DE" sz="1600" dirty="0"/>
              <a:t>Viele verschiedene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de-DE" sz="1600" dirty="0"/>
              <a:t>Schlechter Überblick</a:t>
            </a:r>
          </a:p>
          <a:p>
            <a:r>
              <a:rPr lang="de-DE" b="1" dirty="0"/>
              <a:t>Software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xmlns="" id="{1908F85F-53CF-4242-80D1-0EBD0953E323}"/>
              </a:ext>
            </a:extLst>
          </p:cNvPr>
          <p:cNvSpPr txBox="1"/>
          <p:nvPr/>
        </p:nvSpPr>
        <p:spPr>
          <a:xfrm>
            <a:off x="6664486" y="1837273"/>
            <a:ext cx="2095131" cy="11079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Kein Überblick über Nutzung von Software</a:t>
            </a:r>
          </a:p>
          <a:p>
            <a:r>
              <a:rPr lang="de-DE" b="1" dirty="0"/>
              <a:t>HW-Maschine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xmlns="" id="{0FF94D98-8C04-41A5-9CD0-1E8DA10B2337}"/>
              </a:ext>
            </a:extLst>
          </p:cNvPr>
          <p:cNvSpPr txBox="1"/>
          <p:nvPr/>
        </p:nvSpPr>
        <p:spPr>
          <a:xfrm>
            <a:off x="1291335" y="4019884"/>
            <a:ext cx="2413399" cy="86177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/>
              <a:t>Methode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Keine Überwachung von Software Nutzung</a:t>
            </a:r>
            <a:endParaRPr lang="de-DE" sz="1600" dirty="0">
              <a:latin typeface="Arial" charset="0"/>
              <a:ea typeface="Calibri" charset="0"/>
              <a:cs typeface="Times New Roman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xmlns="" id="{E9995816-9B65-4DD6-8273-54B7C1E73A22}"/>
              </a:ext>
            </a:extLst>
          </p:cNvPr>
          <p:cNvSpPr txBox="1"/>
          <p:nvPr/>
        </p:nvSpPr>
        <p:spPr>
          <a:xfrm>
            <a:off x="4251562" y="3994311"/>
            <a:ext cx="2192859" cy="86177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/>
              <a:t>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Keine Auflistung der Lizenzen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xmlns="" id="{8A8DC3D9-77B4-4D97-A07E-1336960CFF10}"/>
              </a:ext>
            </a:extLst>
          </p:cNvPr>
          <p:cNvSpPr txBox="1"/>
          <p:nvPr/>
        </p:nvSpPr>
        <p:spPr>
          <a:xfrm>
            <a:off x="6680026" y="3934446"/>
            <a:ext cx="1800814" cy="61555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b="1" dirty="0"/>
              <a:t>Umgebung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Zentralisierte IT</a:t>
            </a:r>
            <a:endParaRPr lang="de-DE" sz="1600" dirty="0">
              <a:latin typeface="Arial" charset="0"/>
              <a:ea typeface="Calibri" charset="0"/>
              <a:cs typeface="Times New Roman" charset="0"/>
            </a:endParaRPr>
          </a:p>
        </p:txBody>
      </p:sp>
      <p:sp>
        <p:nvSpPr>
          <p:cNvPr id="21" name="Pfeil: nach unten 20">
            <a:extLst>
              <a:ext uri="{FF2B5EF4-FFF2-40B4-BE49-F238E27FC236}">
                <a16:creationId xmlns:a16="http://schemas.microsoft.com/office/drawing/2014/main" xmlns="" id="{D7744220-5CCD-4AB3-8D22-7DAFEB52DE3C}"/>
              </a:ext>
            </a:extLst>
          </p:cNvPr>
          <p:cNvSpPr/>
          <p:nvPr/>
        </p:nvSpPr>
        <p:spPr>
          <a:xfrm rot="2972525">
            <a:off x="2943884" y="3375720"/>
            <a:ext cx="230819" cy="80369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Pfeil: nach unten 21">
            <a:extLst>
              <a:ext uri="{FF2B5EF4-FFF2-40B4-BE49-F238E27FC236}">
                <a16:creationId xmlns:a16="http://schemas.microsoft.com/office/drawing/2014/main" xmlns="" id="{0835FD72-F01F-4D92-8854-55E5797671CF}"/>
              </a:ext>
            </a:extLst>
          </p:cNvPr>
          <p:cNvSpPr/>
          <p:nvPr/>
        </p:nvSpPr>
        <p:spPr>
          <a:xfrm rot="2972525">
            <a:off x="4847663" y="3375719"/>
            <a:ext cx="230819" cy="80369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Pfeil: nach unten 22">
            <a:extLst>
              <a:ext uri="{FF2B5EF4-FFF2-40B4-BE49-F238E27FC236}">
                <a16:creationId xmlns:a16="http://schemas.microsoft.com/office/drawing/2014/main" xmlns="" id="{E14E5A34-E772-4BB3-B7D4-D2280B5071D3}"/>
              </a:ext>
            </a:extLst>
          </p:cNvPr>
          <p:cNvSpPr/>
          <p:nvPr/>
        </p:nvSpPr>
        <p:spPr>
          <a:xfrm rot="2972525">
            <a:off x="7554286" y="3375718"/>
            <a:ext cx="230819" cy="80369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Pfeil: nach unten 23">
            <a:extLst>
              <a:ext uri="{FF2B5EF4-FFF2-40B4-BE49-F238E27FC236}">
                <a16:creationId xmlns:a16="http://schemas.microsoft.com/office/drawing/2014/main" xmlns="" id="{1826778A-69E2-434C-ABB0-04366A2FB553}"/>
              </a:ext>
            </a:extLst>
          </p:cNvPr>
          <p:cNvSpPr/>
          <p:nvPr/>
        </p:nvSpPr>
        <p:spPr>
          <a:xfrm rot="7693025">
            <a:off x="2943883" y="2730133"/>
            <a:ext cx="230819" cy="80369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Pfeil: nach unten 24">
            <a:extLst>
              <a:ext uri="{FF2B5EF4-FFF2-40B4-BE49-F238E27FC236}">
                <a16:creationId xmlns:a16="http://schemas.microsoft.com/office/drawing/2014/main" xmlns="" id="{01EDCDE6-00F0-4EB6-B985-0A29801F0BE6}"/>
              </a:ext>
            </a:extLst>
          </p:cNvPr>
          <p:cNvSpPr/>
          <p:nvPr/>
        </p:nvSpPr>
        <p:spPr>
          <a:xfrm rot="7693025">
            <a:off x="4849735" y="2724964"/>
            <a:ext cx="230819" cy="80369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Pfeil: nach unten 25">
            <a:extLst>
              <a:ext uri="{FF2B5EF4-FFF2-40B4-BE49-F238E27FC236}">
                <a16:creationId xmlns:a16="http://schemas.microsoft.com/office/drawing/2014/main" xmlns="" id="{166A79C1-3DD7-44E4-B954-01434B4EEDB3}"/>
              </a:ext>
            </a:extLst>
          </p:cNvPr>
          <p:cNvSpPr/>
          <p:nvPr/>
        </p:nvSpPr>
        <p:spPr>
          <a:xfrm rot="7693025">
            <a:off x="7596643" y="2769459"/>
            <a:ext cx="230819" cy="80369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 von Christian Reis und Florian Ullrich</a:t>
            </a:r>
          </a:p>
        </p:txBody>
      </p:sp>
    </p:spTree>
    <p:extLst>
      <p:ext uri="{BB962C8B-B14F-4D97-AF65-F5344CB8AC3E}">
        <p14:creationId xmlns:p14="http://schemas.microsoft.com/office/powerpoint/2010/main" val="212604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Lösungsvorschläge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Einheitliches Lizenzmanagment von der IT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Lizenzmanagment von Drittanbieter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Standardisierte Lizenzmanagmentsoftware</a:t>
            </a:r>
          </a:p>
          <a:p>
            <a:pPr lvl="0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 von Christian Reis und Florian Ullrich</a:t>
            </a:r>
          </a:p>
        </p:txBody>
      </p:sp>
    </p:spTree>
    <p:extLst>
      <p:ext uri="{BB962C8B-B14F-4D97-AF65-F5344CB8AC3E}">
        <p14:creationId xmlns:p14="http://schemas.microsoft.com/office/powerpoint/2010/main" val="19608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Nutzwertanalyse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9544633"/>
              </p:ext>
            </p:extLst>
          </p:nvPr>
        </p:nvGraphicFramePr>
        <p:xfrm>
          <a:off x="457200" y="1690688"/>
          <a:ext cx="11201399" cy="4672701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12767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97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73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4412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343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93490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5366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67135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9069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Kriterien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Gewichtung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effectLst/>
                        </a:rPr>
                        <a:t>Einheitliches </a:t>
                      </a:r>
                      <a:r>
                        <a:rPr lang="de-DE" sz="1600" dirty="0">
                          <a:effectLst/>
                        </a:rPr>
                        <a:t>Lizenzmanagment von der IT 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Lizenzmanagment von Drittanbieter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Kaufen Standardisierte Lizenzmanagmentsoftware 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88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 </a:t>
                      </a:r>
                      <a:endParaRPr lang="de-DE" sz="24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Note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Note mit Gewichtung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Note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Note mit Gewichtung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Note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Note mit Gewichtung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2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Kosten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15,00%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2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0,3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4</a:t>
                      </a:r>
                      <a:endParaRPr lang="de-DE" sz="24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0,6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3</a:t>
                      </a:r>
                      <a:endParaRPr lang="de-DE" sz="24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0,45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88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Akzeptanz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25,00%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2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0,5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4</a:t>
                      </a:r>
                      <a:endParaRPr lang="de-DE" sz="24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1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2</a:t>
                      </a:r>
                      <a:endParaRPr lang="de-DE" sz="24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0,5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88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Dauer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15,00%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3</a:t>
                      </a:r>
                      <a:endParaRPr lang="de-DE" sz="24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0,45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3</a:t>
                      </a:r>
                      <a:endParaRPr lang="de-DE" sz="24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0,45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4</a:t>
                      </a:r>
                      <a:endParaRPr lang="de-DE" sz="24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0,6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88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Datenhoheit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20,00%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4</a:t>
                      </a:r>
                      <a:endParaRPr lang="de-DE" sz="24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0,8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2</a:t>
                      </a:r>
                      <a:endParaRPr lang="de-DE" sz="24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0,4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3</a:t>
                      </a:r>
                      <a:endParaRPr lang="de-DE" sz="24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0,6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288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Anpassung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25,00%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4</a:t>
                      </a:r>
                      <a:endParaRPr lang="de-DE" sz="24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1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3</a:t>
                      </a:r>
                      <a:endParaRPr lang="de-DE" sz="24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0,75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3</a:t>
                      </a:r>
                      <a:endParaRPr lang="de-DE" sz="24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0,75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288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 Summe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 </a:t>
                      </a:r>
                      <a:endParaRPr lang="de-DE" sz="24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3,05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4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bg1"/>
                          </a:solidFill>
                          <a:effectLst/>
                        </a:rPr>
                        <a:t>3,2</a:t>
                      </a:r>
                      <a:endParaRPr lang="de-DE" sz="240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bg1"/>
                          </a:solidFill>
                          <a:effectLst/>
                        </a:rPr>
                        <a:t>2,9</a:t>
                      </a:r>
                      <a:endParaRPr lang="de-DE" sz="240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726" marR="66726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 von Christian Reis und Florian Ullrich</a:t>
            </a:r>
          </a:p>
        </p:txBody>
      </p:sp>
    </p:spTree>
    <p:extLst>
      <p:ext uri="{BB962C8B-B14F-4D97-AF65-F5344CB8AC3E}">
        <p14:creationId xmlns:p14="http://schemas.microsoft.com/office/powerpoint/2010/main" val="177693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Pro- und Kontra-Argumente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2918069"/>
              </p:ext>
            </p:extLst>
          </p:nvPr>
        </p:nvGraphicFramePr>
        <p:xfrm>
          <a:off x="558799" y="1690688"/>
          <a:ext cx="11150600" cy="4659312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37160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172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172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666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Lösung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Pro</a:t>
                      </a:r>
                      <a:endParaRPr lang="de-DE" sz="24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Kontra</a:t>
                      </a:r>
                      <a:endParaRPr lang="de-DE" sz="24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62959">
                <a:tc>
                  <a:txBody>
                    <a:bodyPr/>
                    <a:lstStyle/>
                    <a:p>
                      <a:pPr marL="381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Einheitliches Lizenzmanagment von der IT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Datenhoheit.</a:t>
                      </a:r>
                      <a:endParaRPr lang="de-DE" sz="2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Genau auf Bedürfnisse angepasst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Teuer und hoher Zeitaufwand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581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Lizenzmanagment von Drittanbieter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Günstig, Schneller, bessere Akzeptanz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Keine Datenhoheit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71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Kaufen Standardisierte Lizenzmanagmentsoftware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Schnell, Gute Akzeptanz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Teurer, Datenhoheit ist nur teilweise gewährleistet.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 von Christian Reis und Florian Ullrich</a:t>
            </a:r>
          </a:p>
        </p:txBody>
      </p:sp>
    </p:spTree>
    <p:extLst>
      <p:ext uri="{BB962C8B-B14F-4D97-AF65-F5344CB8AC3E}">
        <p14:creationId xmlns:p14="http://schemas.microsoft.com/office/powerpoint/2010/main" val="202621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Maßnahmenbeschreibung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6487843"/>
              </p:ext>
            </p:extLst>
          </p:nvPr>
        </p:nvGraphicFramePr>
        <p:xfrm>
          <a:off x="558798" y="1690685"/>
          <a:ext cx="11049001" cy="4583114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36821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834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834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616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Was wird gemacht?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Wer macht was?</a:t>
                      </a:r>
                      <a:endParaRPr lang="de-DE" sz="24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Bis wann?</a:t>
                      </a:r>
                      <a:endParaRPr lang="de-DE" sz="24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16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Beschreibung Maßnahme</a:t>
                      </a:r>
                      <a:endParaRPr lang="de-DE" sz="24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Person / Abteilung</a:t>
                      </a:r>
                      <a:endParaRPr lang="de-DE" sz="24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Zeit</a:t>
                      </a:r>
                      <a:endParaRPr lang="de-DE" sz="24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532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Infomieren über mögliche Drittanbieter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IT-Abteilung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2 Wochen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532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Geschäftsleitung entscheidet über Anbieter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Geschäftsführung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1 Wochen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532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Drittanbieter wird angestellt und führt Lizenzmanagment ein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effectLst/>
                        </a:rPr>
                        <a:t>Drittanbieter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4 Wochen</a:t>
                      </a:r>
                      <a:endParaRPr lang="de-DE" sz="24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Präsentation von Christian Reis und Florian Ullrich</a:t>
            </a:r>
          </a:p>
        </p:txBody>
      </p:sp>
    </p:spTree>
    <p:extLst>
      <p:ext uri="{BB962C8B-B14F-4D97-AF65-F5344CB8AC3E}">
        <p14:creationId xmlns:p14="http://schemas.microsoft.com/office/powerpoint/2010/main" val="1865161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536</Words>
  <Application>Microsoft Macintosh PowerPoint</Application>
  <PresentationFormat>Breitbild</PresentationFormat>
  <Paragraphs>182</Paragraphs>
  <Slides>11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Calibri</vt:lpstr>
      <vt:lpstr>Calibri Light</vt:lpstr>
      <vt:lpstr>Times New Roman</vt:lpstr>
      <vt:lpstr>Arial</vt:lpstr>
      <vt:lpstr>Office-Design</vt:lpstr>
      <vt:lpstr>PowerPoint-Präsentation</vt:lpstr>
      <vt:lpstr>Inhaltsverzeichnis</vt:lpstr>
      <vt:lpstr>Problembeschreibung</vt:lpstr>
      <vt:lpstr>Problemanalyse</vt:lpstr>
      <vt:lpstr>Fischgrätendiagramm</vt:lpstr>
      <vt:lpstr>Lösungsvorschläge</vt:lpstr>
      <vt:lpstr>Nutzwertanalyse</vt:lpstr>
      <vt:lpstr>Pro- und Kontra-Argumente</vt:lpstr>
      <vt:lpstr>Maßnahmenbeschreibung</vt:lpstr>
      <vt:lpstr>Maßnahmenkontrolle</vt:lpstr>
      <vt:lpstr>PowerPoint-Präsentation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Welche Möglichkeiten bestehen das betriebliche Lizenzmanagement zu realisieren</dc:title>
  <dc:creator>Christian Reis</dc:creator>
  <cp:lastModifiedBy>Christian Reis</cp:lastModifiedBy>
  <cp:revision>24</cp:revision>
  <dcterms:created xsi:type="dcterms:W3CDTF">2017-12-04T22:16:23Z</dcterms:created>
  <dcterms:modified xsi:type="dcterms:W3CDTF">2017-12-08T10:53:01Z</dcterms:modified>
</cp:coreProperties>
</file>