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9F0E668-E73C-42F6-BFF6-0152DCA713A4}">
  <a:tblStyle styleId="{E9F0E668-E73C-42F6-BFF6-0152DCA713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   Netzwerkprotokolle besonders im B2B-Bereich müssen regelmäßig gewartet werden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/>
              <a:t>Als erstes führen wir eine Situationanalyse durch und erstellen einen Plan von der aktuellen IT-Architektur. Danach klären wird die Anforderungen an unsere neue Middleware durch Gespräche in Meetings und durch eine Anforderungsspezifikation. Danach wird ein Plan für die neue Soll IT-Architektur erstellt.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/>
              <a:t>Die Fachabteilungen in Qualifo nutzen ihre eigenen ERP-Lösungen, wodurch unterschiedliche ERP-Systeme im Einsatz sind.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de"/>
              <a:t> IT-Abteilung hat versucht SAP als einheitliche Stadardlösung einzuführen. Die Einführung ist gescheitert, da viele Abteilungen unzufrieden mit SAP sind.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/>
              <a:t>Unterschiedliche ERP-Systeme erhöhen die Komplexität. Die Reinigungswerke wurden erst gar nicht in die Standardisierung eingeschlossen.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/>
              <a:t>Dass das System zu komplex und instabil ist sieht man daran, dass Releasewechsel immer </a:t>
            </a:r>
            <a:r>
              <a:rPr lang="de"/>
              <a:t>aufwendiger</a:t>
            </a:r>
            <a:r>
              <a:rPr lang="de"/>
              <a:t> und risikoreicher werden. Mitarbeiter machen sich über die SAP-Lösung lustig.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de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2" Type="http://schemas.openxmlformats.org/officeDocument/2006/relationships/image" Target="../media/image13.png"/><Relationship Id="rId9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hyperlink" Target="https://www.zeichen.tv/sonderzeichen/185-Hoch-1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1518450" y="351725"/>
            <a:ext cx="6107100" cy="1119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1100"/>
              <a:t>Informationsmanagement - WS 17/18  - </a:t>
            </a:r>
            <a:r>
              <a:rPr lang="de" sz="1100"/>
              <a:t>Gruppe 18 - Leon Ludanek, Suhrab Paryani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796175"/>
            <a:ext cx="8520600" cy="126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Welche Middelwarealternativen sind möglich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und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wofür sollten wir uns entscheiden?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269900" y="4166500"/>
            <a:ext cx="896400" cy="32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de"/>
              <a:t>Methode</a:t>
            </a:r>
          </a:p>
        </p:txBody>
      </p:sp>
      <p:sp>
        <p:nvSpPr>
          <p:cNvPr id="109" name="Shape 109"/>
          <p:cNvSpPr/>
          <p:nvPr/>
        </p:nvSpPr>
        <p:spPr>
          <a:xfrm>
            <a:off x="799000" y="1585600"/>
            <a:ext cx="948900" cy="32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de"/>
              <a:t>Messung</a:t>
            </a:r>
          </a:p>
        </p:txBody>
      </p:sp>
      <p:sp>
        <p:nvSpPr>
          <p:cNvPr id="110" name="Shape 110"/>
          <p:cNvSpPr/>
          <p:nvPr/>
        </p:nvSpPr>
        <p:spPr>
          <a:xfrm>
            <a:off x="6450600" y="4166500"/>
            <a:ext cx="948900" cy="32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de"/>
              <a:t>Software</a:t>
            </a:r>
          </a:p>
        </p:txBody>
      </p:sp>
      <p:sp>
        <p:nvSpPr>
          <p:cNvPr id="111" name="Shape 111"/>
          <p:cNvSpPr/>
          <p:nvPr/>
        </p:nvSpPr>
        <p:spPr>
          <a:xfrm>
            <a:off x="3105950" y="1585600"/>
            <a:ext cx="1224300" cy="32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de"/>
              <a:t>Management</a:t>
            </a:r>
          </a:p>
        </p:txBody>
      </p:sp>
      <p:sp>
        <p:nvSpPr>
          <p:cNvPr id="112" name="Shape 112"/>
          <p:cNvSpPr/>
          <p:nvPr/>
        </p:nvSpPr>
        <p:spPr>
          <a:xfrm>
            <a:off x="799000" y="4166500"/>
            <a:ext cx="948900" cy="32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de"/>
              <a:t>Mensch</a:t>
            </a:r>
          </a:p>
        </p:txBody>
      </p:sp>
      <p:sp>
        <p:nvSpPr>
          <p:cNvPr id="113" name="Shape 113"/>
          <p:cNvSpPr/>
          <p:nvPr/>
        </p:nvSpPr>
        <p:spPr>
          <a:xfrm>
            <a:off x="6349950" y="1608800"/>
            <a:ext cx="1150200" cy="32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de"/>
              <a:t>Umgebung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378900" y="2391450"/>
            <a:ext cx="1395000" cy="835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de"/>
              <a:t>Keine optimale </a:t>
            </a:r>
            <a:r>
              <a:rPr lang="de"/>
              <a:t>Middleware Lösung</a:t>
            </a:r>
          </a:p>
        </p:txBody>
      </p:sp>
      <p:cxnSp>
        <p:nvCxnSpPr>
          <p:cNvPr id="115" name="Shape 115"/>
          <p:cNvCxnSpPr>
            <a:stCxn id="114" idx="1"/>
          </p:cNvCxnSpPr>
          <p:nvPr/>
        </p:nvCxnSpPr>
        <p:spPr>
          <a:xfrm rot="10800000">
            <a:off x="508300" y="2809050"/>
            <a:ext cx="687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6" name="Shape 116"/>
          <p:cNvCxnSpPr/>
          <p:nvPr/>
        </p:nvCxnSpPr>
        <p:spPr>
          <a:xfrm flipH="1">
            <a:off x="6537150" y="2809050"/>
            <a:ext cx="775800" cy="134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7" name="Shape 117"/>
          <p:cNvSpPr txBox="1"/>
          <p:nvPr/>
        </p:nvSpPr>
        <p:spPr>
          <a:xfrm>
            <a:off x="5101938" y="3086500"/>
            <a:ext cx="1224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900"/>
              <a:t>Vielzahl unterschiedlicher Standardlösungen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cxnSp>
        <p:nvCxnSpPr>
          <p:cNvPr id="118" name="Shape 118"/>
          <p:cNvCxnSpPr/>
          <p:nvPr/>
        </p:nvCxnSpPr>
        <p:spPr>
          <a:xfrm>
            <a:off x="6113775" y="3397450"/>
            <a:ext cx="85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9" name="Shape 119"/>
          <p:cNvCxnSpPr/>
          <p:nvPr/>
        </p:nvCxnSpPr>
        <p:spPr>
          <a:xfrm flipH="1">
            <a:off x="6013100" y="3397325"/>
            <a:ext cx="537000" cy="9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0" name="Shape 120"/>
          <p:cNvSpPr txBox="1"/>
          <p:nvPr/>
        </p:nvSpPr>
        <p:spPr>
          <a:xfrm>
            <a:off x="4645463" y="4327375"/>
            <a:ext cx="15564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900"/>
              <a:t>komplexe IT-Landschaft</a:t>
            </a:r>
          </a:p>
        </p:txBody>
      </p:sp>
      <p:cxnSp>
        <p:nvCxnSpPr>
          <p:cNvPr id="121" name="Shape 121"/>
          <p:cNvCxnSpPr/>
          <p:nvPr/>
        </p:nvCxnSpPr>
        <p:spPr>
          <a:xfrm rot="10800000">
            <a:off x="5594825" y="4061650"/>
            <a:ext cx="57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2" name="Shape 122"/>
          <p:cNvSpPr txBox="1"/>
          <p:nvPr/>
        </p:nvSpPr>
        <p:spPr>
          <a:xfrm>
            <a:off x="4814563" y="3754625"/>
            <a:ext cx="12243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900"/>
              <a:t>gescheiterte einheitliche Standardisierung</a:t>
            </a:r>
          </a:p>
        </p:txBody>
      </p:sp>
      <p:cxnSp>
        <p:nvCxnSpPr>
          <p:cNvPr id="123" name="Shape 123"/>
          <p:cNvCxnSpPr/>
          <p:nvPr/>
        </p:nvCxnSpPr>
        <p:spPr>
          <a:xfrm flipH="1">
            <a:off x="4011900" y="2808025"/>
            <a:ext cx="780300" cy="135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4" name="Shape 124"/>
          <p:cNvSpPr txBox="1"/>
          <p:nvPr/>
        </p:nvSpPr>
        <p:spPr>
          <a:xfrm>
            <a:off x="5447500" y="2791150"/>
            <a:ext cx="16797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900"/>
              <a:t>veraltete Middleware</a:t>
            </a:r>
          </a:p>
        </p:txBody>
      </p:sp>
      <p:cxnSp>
        <p:nvCxnSpPr>
          <p:cNvPr id="125" name="Shape 125"/>
          <p:cNvCxnSpPr/>
          <p:nvPr/>
        </p:nvCxnSpPr>
        <p:spPr>
          <a:xfrm>
            <a:off x="6686150" y="2974500"/>
            <a:ext cx="53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6" name="Shape 126"/>
          <p:cNvSpPr txBox="1"/>
          <p:nvPr/>
        </p:nvSpPr>
        <p:spPr>
          <a:xfrm>
            <a:off x="2568800" y="2809038"/>
            <a:ext cx="148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900"/>
              <a:t>Geschäftsprozesse nicht optimal abgebildet</a:t>
            </a:r>
          </a:p>
        </p:txBody>
      </p:sp>
      <p:cxnSp>
        <p:nvCxnSpPr>
          <p:cNvPr id="127" name="Shape 127"/>
          <p:cNvCxnSpPr/>
          <p:nvPr/>
        </p:nvCxnSpPr>
        <p:spPr>
          <a:xfrm>
            <a:off x="3943550" y="2974500"/>
            <a:ext cx="744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8" name="Shape 128"/>
          <p:cNvSpPr txBox="1"/>
          <p:nvPr/>
        </p:nvSpPr>
        <p:spPr>
          <a:xfrm>
            <a:off x="3179000" y="3335213"/>
            <a:ext cx="1150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900"/>
              <a:t>Zugriff auf alle Systeme</a:t>
            </a:r>
          </a:p>
        </p:txBody>
      </p:sp>
      <p:cxnSp>
        <p:nvCxnSpPr>
          <p:cNvPr id="129" name="Shape 129"/>
          <p:cNvCxnSpPr/>
          <p:nvPr/>
        </p:nvCxnSpPr>
        <p:spPr>
          <a:xfrm rot="10800000">
            <a:off x="3791725" y="3620000"/>
            <a:ext cx="5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" name="Shape 130"/>
          <p:cNvCxnSpPr/>
          <p:nvPr/>
        </p:nvCxnSpPr>
        <p:spPr>
          <a:xfrm flipH="1">
            <a:off x="3746725" y="3620000"/>
            <a:ext cx="238200" cy="41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1" name="Shape 131"/>
          <p:cNvCxnSpPr/>
          <p:nvPr/>
        </p:nvCxnSpPr>
        <p:spPr>
          <a:xfrm rot="10800000">
            <a:off x="2823875" y="4018425"/>
            <a:ext cx="92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2" name="Shape 132"/>
          <p:cNvSpPr txBox="1"/>
          <p:nvPr/>
        </p:nvSpPr>
        <p:spPr>
          <a:xfrm>
            <a:off x="2007063" y="3722600"/>
            <a:ext cx="14805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900"/>
              <a:t>Regio nur als Notlösung gedacht</a:t>
            </a:r>
          </a:p>
        </p:txBody>
      </p:sp>
      <p:cxnSp>
        <p:nvCxnSpPr>
          <p:cNvPr id="133" name="Shape 133"/>
          <p:cNvCxnSpPr/>
          <p:nvPr/>
        </p:nvCxnSpPr>
        <p:spPr>
          <a:xfrm flipH="1">
            <a:off x="1630450" y="2809050"/>
            <a:ext cx="775800" cy="134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4" name="Shape 134"/>
          <p:cNvSpPr txBox="1"/>
          <p:nvPr/>
        </p:nvSpPr>
        <p:spPr>
          <a:xfrm>
            <a:off x="593775" y="2974500"/>
            <a:ext cx="13023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  <p:sp>
        <p:nvSpPr>
          <p:cNvPr id="135" name="Shape 135"/>
          <p:cNvSpPr txBox="1"/>
          <p:nvPr/>
        </p:nvSpPr>
        <p:spPr>
          <a:xfrm>
            <a:off x="240375" y="3439550"/>
            <a:ext cx="12243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900"/>
              <a:t>Sturheit in den Abteilungen</a:t>
            </a:r>
          </a:p>
        </p:txBody>
      </p:sp>
      <p:cxnSp>
        <p:nvCxnSpPr>
          <p:cNvPr id="136" name="Shape 136"/>
          <p:cNvCxnSpPr/>
          <p:nvPr/>
        </p:nvCxnSpPr>
        <p:spPr>
          <a:xfrm rot="10800000">
            <a:off x="1049175" y="3710000"/>
            <a:ext cx="84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7" name="Shape 137"/>
          <p:cNvCxnSpPr/>
          <p:nvPr/>
        </p:nvCxnSpPr>
        <p:spPr>
          <a:xfrm>
            <a:off x="1514950" y="1924600"/>
            <a:ext cx="8913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8" name="Shape 138"/>
          <p:cNvSpPr txBox="1"/>
          <p:nvPr/>
        </p:nvSpPr>
        <p:spPr>
          <a:xfrm>
            <a:off x="623650" y="2205950"/>
            <a:ext cx="8913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de" sz="900"/>
              <a:t>Marktstudie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  <p:sp>
        <p:nvSpPr>
          <p:cNvPr id="139" name="Shape 139"/>
          <p:cNvSpPr txBox="1"/>
          <p:nvPr/>
        </p:nvSpPr>
        <p:spPr>
          <a:xfrm>
            <a:off x="378025" y="2439938"/>
            <a:ext cx="16797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900"/>
              <a:t>schriftliche Befragung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1680700" y="2618425"/>
            <a:ext cx="52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1" name="Shape 141"/>
          <p:cNvCxnSpPr/>
          <p:nvPr/>
        </p:nvCxnSpPr>
        <p:spPr>
          <a:xfrm>
            <a:off x="1434375" y="2386432"/>
            <a:ext cx="5496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2" name="Shape 142"/>
          <p:cNvCxnSpPr/>
          <p:nvPr/>
        </p:nvCxnSpPr>
        <p:spPr>
          <a:xfrm>
            <a:off x="3870200" y="1916350"/>
            <a:ext cx="8913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3" name="Shape 143"/>
          <p:cNvCxnSpPr/>
          <p:nvPr/>
        </p:nvCxnSpPr>
        <p:spPr>
          <a:xfrm>
            <a:off x="6406900" y="1933450"/>
            <a:ext cx="875700" cy="87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4" name="Shape 144"/>
          <p:cNvSpPr txBox="1"/>
          <p:nvPr/>
        </p:nvSpPr>
        <p:spPr>
          <a:xfrm>
            <a:off x="2632925" y="2166750"/>
            <a:ext cx="13023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900"/>
              <a:t>IT-Abteilung hat nicht genug Entscheidungsfreiheit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397137" y="1833025"/>
            <a:ext cx="11148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900"/>
              <a:t>Vernachlässigung der Middleware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814775" y="1536825"/>
            <a:ext cx="1224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900"/>
              <a:t>IT der kaufmännischen Abteilung unterstellt</a:t>
            </a:r>
          </a:p>
        </p:txBody>
      </p:sp>
      <p:cxnSp>
        <p:nvCxnSpPr>
          <p:cNvPr id="147" name="Shape 147"/>
          <p:cNvCxnSpPr/>
          <p:nvPr/>
        </p:nvCxnSpPr>
        <p:spPr>
          <a:xfrm rot="10800000">
            <a:off x="3121675" y="2468200"/>
            <a:ext cx="130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8" name="Shape 148"/>
          <p:cNvCxnSpPr/>
          <p:nvPr/>
        </p:nvCxnSpPr>
        <p:spPr>
          <a:xfrm rot="10800000">
            <a:off x="3689925" y="2079975"/>
            <a:ext cx="390000" cy="39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9" name="Shape 149"/>
          <p:cNvCxnSpPr/>
          <p:nvPr/>
        </p:nvCxnSpPr>
        <p:spPr>
          <a:xfrm>
            <a:off x="2878600" y="2079850"/>
            <a:ext cx="81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" name="Shape 150"/>
          <p:cNvCxnSpPr>
            <a:endCxn id="145" idx="1"/>
          </p:cNvCxnSpPr>
          <p:nvPr/>
        </p:nvCxnSpPr>
        <p:spPr>
          <a:xfrm>
            <a:off x="4025437" y="2068375"/>
            <a:ext cx="37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1" name="Shape 151"/>
          <p:cNvSpPr txBox="1"/>
          <p:nvPr/>
        </p:nvSpPr>
        <p:spPr>
          <a:xfrm>
            <a:off x="5657000" y="2327938"/>
            <a:ext cx="1004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900"/>
              <a:t>Produktpalette heterogen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  <p:cxnSp>
        <p:nvCxnSpPr>
          <p:cNvPr id="152" name="Shape 152"/>
          <p:cNvCxnSpPr/>
          <p:nvPr/>
        </p:nvCxnSpPr>
        <p:spPr>
          <a:xfrm>
            <a:off x="6347875" y="2597650"/>
            <a:ext cx="72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3" name="Shape 153"/>
          <p:cNvSpPr txBox="1"/>
          <p:nvPr/>
        </p:nvSpPr>
        <p:spPr>
          <a:xfrm>
            <a:off x="5511925" y="1595951"/>
            <a:ext cx="9489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900"/>
              <a:t>wachsendes Unternehmen und höherer Datenfluss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  <p:cxnSp>
        <p:nvCxnSpPr>
          <p:cNvPr id="154" name="Shape 154"/>
          <p:cNvCxnSpPr/>
          <p:nvPr/>
        </p:nvCxnSpPr>
        <p:spPr>
          <a:xfrm>
            <a:off x="6080350" y="2252450"/>
            <a:ext cx="64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5" name="Shape 155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2. Problemursache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	</a:t>
            </a:r>
            <a:r>
              <a:rPr lang="de" sz="1800"/>
              <a:t>2.2. Fischgrätendiagramm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100">
                <a:solidFill>
                  <a:schemeClr val="dk1"/>
                </a:solidFill>
              </a:rPr>
              <a:t>Lösung 1: Eigenentwicklung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Der alten Middleware treu bleiben und eine Optimierung vornehmen.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Vorteile:</a:t>
            </a:r>
          </a:p>
          <a:p>
            <a:pPr indent="-2984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-        Software ist Perfekt an die Bedürfnisse des Unternehmens angepasst.</a:t>
            </a:r>
          </a:p>
          <a:p>
            <a:pPr indent="-2984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-        Die Software ist nicht zu komplex für ihren Anwendungszweck, da keine unnötigen Funktionen implementiert werden.</a:t>
            </a:r>
          </a:p>
          <a:p>
            <a:pPr indent="-2984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-        Software kann leichter umstrukturiert und geändert werden, da die Kompetenz schon durch die Eigenentwicklung vorhanden ist.</a:t>
            </a:r>
          </a:p>
          <a:p>
            <a:pPr indent="-2984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-        Teile der Regio-Middleware wie Adapter können übernommen werden.</a:t>
            </a:r>
          </a:p>
          <a:p>
            <a:pPr indent="-2984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-        Die eigene IT muss nicht an ein neues System gewöhnt werden.</a:t>
            </a:r>
          </a:p>
          <a:p>
            <a:pPr indent="-2984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-        Einbindung von Wikis, Officeanwendungen, DMS(Sharepoint) und DBMS(LotusNotes).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Nachteile:</a:t>
            </a:r>
          </a:p>
          <a:p>
            <a:pPr indent="-2984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-        hohe Kosten</a:t>
            </a:r>
          </a:p>
          <a:p>
            <a:pPr indent="-2984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-        hoher Zeitaufwand</a:t>
            </a:r>
          </a:p>
          <a:p>
            <a:pPr indent="-2984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-        hoher Wartungsaufwand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3. Problemlösung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	</a:t>
            </a:r>
            <a:r>
              <a:rPr lang="de" sz="1800"/>
              <a:t>3.1. abstrakt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362450" y="1017725"/>
            <a:ext cx="7866900" cy="38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de" sz="1200">
                <a:solidFill>
                  <a:schemeClr val="dk1"/>
                </a:solidFill>
              </a:rPr>
              <a:t>Lösung 2: </a:t>
            </a:r>
            <a:r>
              <a:rPr b="1" lang="de" sz="1200">
                <a:solidFill>
                  <a:schemeClr val="dk1"/>
                </a:solidFill>
              </a:rPr>
              <a:t>Standardlösung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Viele Standardlösungen</a:t>
            </a:r>
            <a:r>
              <a:rPr lang="de" sz="1200">
                <a:solidFill>
                  <a:schemeClr val="dk1"/>
                </a:solidFill>
              </a:rPr>
              <a:t> orientieren sich stark an Geschäftsprozessen und bietet alle nötigen Schnittstellen zu Datenbanken, Anwendungssystemen und Geschäftspartnern.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de" sz="1200">
                <a:solidFill>
                  <a:schemeClr val="dk1"/>
                </a:solidFill>
              </a:rPr>
              <a:t>Vorteile</a:t>
            </a:r>
            <a:r>
              <a:rPr lang="de" sz="1200">
                <a:solidFill>
                  <a:schemeClr val="dk1"/>
                </a:solidFill>
              </a:rPr>
              <a:t>: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       Geringere Kosten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       Geringerer Zeitaufwand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       Rollout und Wartung wird durch gestützt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       Orientierung an den Geschäftsprozessen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de" sz="1200">
                <a:solidFill>
                  <a:schemeClr val="dk1"/>
                </a:solidFill>
              </a:rPr>
              <a:t>Nachteile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       Viele für das Unternehmen unnötige Funktionen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       Schlechtere Anpassbarkeit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	Hohe Komplexität</a:t>
            </a:r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3. Problemlösung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	</a:t>
            </a:r>
            <a:r>
              <a:rPr lang="de" sz="1800"/>
              <a:t>3.1. abstrakt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311700" y="1147175"/>
            <a:ext cx="71841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de" sz="1200">
                <a:solidFill>
                  <a:schemeClr val="dk1"/>
                </a:solidFill>
              </a:rPr>
              <a:t>Lösung 3:  </a:t>
            </a:r>
            <a:r>
              <a:rPr b="1" lang="de" sz="1200">
                <a:solidFill>
                  <a:schemeClr val="dk1"/>
                </a:solidFill>
              </a:rPr>
              <a:t>Best-of-Breed Lösung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In diesem Fall wird eine Komposition aus mehreren Middleware Alternativen genutzt.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de" sz="1200">
                <a:solidFill>
                  <a:schemeClr val="dk1"/>
                </a:solidFill>
              </a:rPr>
              <a:t>Vorteile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       Middleware kann besser auf den Nutzen der unterschiedlichen Anwendungssysteme angepasst werden.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       Optimale Orientierung an den Geschäftsprozessen.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de" sz="1200">
                <a:solidFill>
                  <a:schemeClr val="dk1"/>
                </a:solidFill>
              </a:rPr>
              <a:t>Nachteile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       Verursacht höhere Kosten als eine Standardlösung.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        Eine weitere Schnittstelle erhöht den Integrationsaufwand.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</a:rPr>
              <a:t>-	   Hohe Komplexität</a:t>
            </a:r>
          </a:p>
        </p:txBody>
      </p:sp>
      <p:sp>
        <p:nvSpPr>
          <p:cNvPr id="173" name="Shape 173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3. Problemlösung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	</a:t>
            </a:r>
            <a:r>
              <a:rPr lang="de" sz="1800"/>
              <a:t>3.1. abstrakt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225" y="1256075"/>
            <a:ext cx="6508874" cy="37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3843300" y="1044150"/>
            <a:ext cx="1457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de">
                <a:solidFill>
                  <a:srgbClr val="CC0000"/>
                </a:solidFill>
              </a:rPr>
              <a:t>Ist-Architektur</a:t>
            </a:r>
          </a:p>
        </p:txBody>
      </p:sp>
      <p:sp>
        <p:nvSpPr>
          <p:cNvPr id="180" name="Shape 180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3. Problemlösung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	</a:t>
            </a:r>
            <a:r>
              <a:rPr lang="de" sz="1800"/>
              <a:t>3.2. konkret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1800"/>
              <a:t>		</a:t>
            </a:r>
            <a:r>
              <a:rPr lang="de" sz="1400"/>
              <a:t>3.2.1. Analyse und Bewertung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3248137" y="4066550"/>
            <a:ext cx="2118600" cy="897900"/>
          </a:xfrm>
          <a:prstGeom prst="cloudCallout">
            <a:avLst>
              <a:gd fmla="val 66080" name="adj1"/>
              <a:gd fmla="val -2021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i="1" lang="de" sz="1000">
                <a:solidFill>
                  <a:srgbClr val="999999"/>
                </a:solidFill>
              </a:rPr>
              <a:t>Java wird von der Softwareentwicklungsabteilung gefordert!</a:t>
            </a:r>
          </a:p>
        </p:txBody>
      </p:sp>
      <p:sp>
        <p:nvSpPr>
          <p:cNvPr id="186" name="Shape 186"/>
          <p:cNvSpPr/>
          <p:nvPr/>
        </p:nvSpPr>
        <p:spPr>
          <a:xfrm>
            <a:off x="124875" y="1599350"/>
            <a:ext cx="2065800" cy="796800"/>
          </a:xfrm>
          <a:prstGeom prst="cloudCallout">
            <a:avLst>
              <a:gd fmla="val 47475" name="adj1"/>
              <a:gd fmla="val -655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rgbClr val="999999"/>
              </a:solidFill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i="1" lang="de" sz="1200">
                <a:solidFill>
                  <a:srgbClr val="999999"/>
                </a:solidFill>
              </a:rPr>
              <a:t>“Punkt-zu-Punkt Kommunikation”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2494850" y="474350"/>
            <a:ext cx="6495000" cy="4567200"/>
          </a:xfrm>
          <a:prstGeom prst="wedgeRectCallout">
            <a:avLst>
              <a:gd fmla="val -57756" name="adj1"/>
              <a:gd fmla="val 2697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5642975" y="2898400"/>
            <a:ext cx="3245400" cy="2047200"/>
          </a:xfrm>
          <a:prstGeom prst="wedgeRectCallout">
            <a:avLst>
              <a:gd fmla="val -59554" name="adj1"/>
              <a:gd fmla="val -12493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366" y="517175"/>
            <a:ext cx="4300683" cy="15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399825" y="1146325"/>
            <a:ext cx="1746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de"/>
              <a:t>Verteiltes System: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25" y="2267100"/>
            <a:ext cx="1161550" cy="1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924" y="3377795"/>
            <a:ext cx="1063163" cy="1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2561775" y="1146325"/>
            <a:ext cx="19860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de"/>
              <a:t>Middleware</a:t>
            </a:r>
            <a:r>
              <a:rPr lang="de" sz="1350">
                <a:hlinkClick r:id="rId6"/>
              </a:rPr>
              <a:t>¹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b="1" lang="de"/>
              <a:t> Konzepte: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2640075" y="2495088"/>
            <a:ext cx="2695800" cy="17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lang="de"/>
              <a:t>Nachrichtenorientiert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lang="de"/>
              <a:t>Objektorientiert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17500" lvl="0" marL="457200">
              <a:spcBef>
                <a:spcPts val="0"/>
              </a:spcBef>
              <a:buSzPts val="1400"/>
              <a:buChar char="●"/>
            </a:pPr>
            <a:r>
              <a:rPr lang="de"/>
              <a:t>Komponentenbasiert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5248" y="3698675"/>
            <a:ext cx="471125" cy="45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55253" y="2597088"/>
            <a:ext cx="471125" cy="473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36530" y="3204438"/>
            <a:ext cx="338550" cy="30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89275" y="3060075"/>
            <a:ext cx="216817" cy="45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Shape 199"/>
          <p:cNvCxnSpPr/>
          <p:nvPr/>
        </p:nvCxnSpPr>
        <p:spPr>
          <a:xfrm>
            <a:off x="6134525" y="3182325"/>
            <a:ext cx="109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0" name="Shape 200"/>
          <p:cNvCxnSpPr/>
          <p:nvPr/>
        </p:nvCxnSpPr>
        <p:spPr>
          <a:xfrm rot="10800000">
            <a:off x="6108650" y="3288500"/>
            <a:ext cx="110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1" name="Shape 201"/>
          <p:cNvSpPr txBox="1"/>
          <p:nvPr/>
        </p:nvSpPr>
        <p:spPr>
          <a:xfrm>
            <a:off x="7036938" y="4143575"/>
            <a:ext cx="7215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800"/>
              <a:t>Enterprise JavaBeans Server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6309638" y="3642225"/>
            <a:ext cx="8859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800"/>
              <a:t>Java RMI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8103950" y="3243500"/>
            <a:ext cx="885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800"/>
              <a:t>Schnittstellen für</a:t>
            </a:r>
            <a:r>
              <a:rPr lang="de" sz="800"/>
              <a:t>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de" sz="800"/>
              <a:t>ERP, CRM, SCM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de" sz="800"/>
              <a:t> </a:t>
            </a:r>
          </a:p>
        </p:txBody>
      </p:sp>
      <p:cxnSp>
        <p:nvCxnSpPr>
          <p:cNvPr id="204" name="Shape 204"/>
          <p:cNvCxnSpPr>
            <a:stCxn id="198" idx="2"/>
            <a:endCxn id="205" idx="0"/>
          </p:cNvCxnSpPr>
          <p:nvPr/>
        </p:nvCxnSpPr>
        <p:spPr>
          <a:xfrm>
            <a:off x="7397684" y="3516925"/>
            <a:ext cx="0" cy="20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06" name="Shape 20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41950" y="3040675"/>
            <a:ext cx="162000" cy="11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89275" y="3725650"/>
            <a:ext cx="216817" cy="45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Shape 207"/>
          <p:cNvCxnSpPr/>
          <p:nvPr/>
        </p:nvCxnSpPr>
        <p:spPr>
          <a:xfrm flipH="1">
            <a:off x="7536917" y="3781100"/>
            <a:ext cx="112500" cy="1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8" name="Shape 208"/>
          <p:cNvCxnSpPr/>
          <p:nvPr/>
        </p:nvCxnSpPr>
        <p:spPr>
          <a:xfrm rot="10800000">
            <a:off x="7536925" y="3275700"/>
            <a:ext cx="94800" cy="16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09" name="Shape 20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5613" y="3392900"/>
            <a:ext cx="216817" cy="4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52674" y="3172950"/>
            <a:ext cx="302175" cy="29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52672" y="2563802"/>
            <a:ext cx="302173" cy="3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86225" y="4686242"/>
            <a:ext cx="135143" cy="2847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Shape 213"/>
          <p:cNvCxnSpPr/>
          <p:nvPr/>
        </p:nvCxnSpPr>
        <p:spPr>
          <a:xfrm rot="10800000">
            <a:off x="927046" y="4892101"/>
            <a:ext cx="12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14" name="Shape 2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9625" y="4695100"/>
            <a:ext cx="135150" cy="27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Shape 215"/>
          <p:cNvCxnSpPr/>
          <p:nvPr/>
        </p:nvCxnSpPr>
        <p:spPr>
          <a:xfrm flipH="1">
            <a:off x="911850" y="4759075"/>
            <a:ext cx="48000" cy="8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6" name="Shape 216"/>
          <p:cNvCxnSpPr/>
          <p:nvPr/>
        </p:nvCxnSpPr>
        <p:spPr>
          <a:xfrm rot="10800000">
            <a:off x="1017025" y="4759216"/>
            <a:ext cx="48000" cy="8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17" name="Shape 2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2932" y="4474307"/>
            <a:ext cx="135143" cy="2847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Shape 218"/>
          <p:cNvCxnSpPr>
            <a:endCxn id="217" idx="0"/>
          </p:cNvCxnSpPr>
          <p:nvPr/>
        </p:nvCxnSpPr>
        <p:spPr>
          <a:xfrm>
            <a:off x="989604" y="4033607"/>
            <a:ext cx="900" cy="44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19" name="Shape 2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8813" y="3657200"/>
            <a:ext cx="302175" cy="30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8955" y="3799913"/>
            <a:ext cx="338550" cy="3063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Shape 221"/>
          <p:cNvCxnSpPr/>
          <p:nvPr/>
        </p:nvCxnSpPr>
        <p:spPr>
          <a:xfrm>
            <a:off x="6150738" y="3878450"/>
            <a:ext cx="109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22" name="Shape 222"/>
          <p:cNvSpPr txBox="1"/>
          <p:nvPr/>
        </p:nvSpPr>
        <p:spPr>
          <a:xfrm>
            <a:off x="6351575" y="2978388"/>
            <a:ext cx="7215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800"/>
              <a:t>CORBA</a:t>
            </a:r>
          </a:p>
        </p:txBody>
      </p:sp>
      <p:cxnSp>
        <p:nvCxnSpPr>
          <p:cNvPr id="223" name="Shape 223"/>
          <p:cNvCxnSpPr/>
          <p:nvPr/>
        </p:nvCxnSpPr>
        <p:spPr>
          <a:xfrm rot="10800000">
            <a:off x="6148338" y="3992225"/>
            <a:ext cx="110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24" name="Shape 224"/>
          <p:cNvSpPr/>
          <p:nvPr/>
        </p:nvSpPr>
        <p:spPr>
          <a:xfrm>
            <a:off x="6049575" y="2107375"/>
            <a:ext cx="2048100" cy="897900"/>
          </a:xfrm>
          <a:prstGeom prst="cloudCallout">
            <a:avLst>
              <a:gd fmla="val -54818" name="adj1"/>
              <a:gd fmla="val 6810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i="1" lang="de" sz="1000">
                <a:solidFill>
                  <a:srgbClr val="999999"/>
                </a:solidFill>
              </a:rPr>
              <a:t>Eigenentwicklungen in </a:t>
            </a:r>
            <a:r>
              <a:rPr i="1" lang="de" sz="1000">
                <a:solidFill>
                  <a:srgbClr val="999999"/>
                </a:solidFill>
              </a:rPr>
              <a:t>C++ , Cobol , ...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8955" y="4569488"/>
            <a:ext cx="338550" cy="3063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Shape 226"/>
          <p:cNvCxnSpPr/>
          <p:nvPr/>
        </p:nvCxnSpPr>
        <p:spPr>
          <a:xfrm rot="10800000">
            <a:off x="6163675" y="4699725"/>
            <a:ext cx="159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27" name="Shape 227"/>
          <p:cNvCxnSpPr/>
          <p:nvPr/>
        </p:nvCxnSpPr>
        <p:spPr>
          <a:xfrm rot="10800000">
            <a:off x="7849913" y="4122175"/>
            <a:ext cx="0" cy="69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28" name="Shape 228"/>
          <p:cNvCxnSpPr/>
          <p:nvPr/>
        </p:nvCxnSpPr>
        <p:spPr>
          <a:xfrm rot="10800000">
            <a:off x="7751600" y="4137825"/>
            <a:ext cx="0" cy="56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29" name="Shape 229"/>
          <p:cNvCxnSpPr/>
          <p:nvPr/>
        </p:nvCxnSpPr>
        <p:spPr>
          <a:xfrm rot="10800000">
            <a:off x="6292575" y="4814025"/>
            <a:ext cx="156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triangle"/>
          </a:ln>
        </p:spPr>
      </p:cxnSp>
      <p:sp>
        <p:nvSpPr>
          <p:cNvPr id="230" name="Shape 230"/>
          <p:cNvSpPr txBox="1"/>
          <p:nvPr/>
        </p:nvSpPr>
        <p:spPr>
          <a:xfrm>
            <a:off x="6388763" y="4468400"/>
            <a:ext cx="8859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800"/>
              <a:t>SOAP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52674" y="3771513"/>
            <a:ext cx="302175" cy="29301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1800"/>
              <a:t>3. Problemlösung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de" sz="1400"/>
              <a:t>3.2. konkret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1800"/>
              <a:t>		</a:t>
            </a:r>
            <a:r>
              <a:rPr lang="de" sz="1200"/>
              <a:t>3.2.2. Planung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915500" y="4241113"/>
            <a:ext cx="7215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800"/>
              <a:t>RPC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282814" y="2497950"/>
            <a:ext cx="8160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de" sz="800"/>
              <a:t>Peer-To-Peer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143125" y="3582000"/>
            <a:ext cx="10953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de" sz="800"/>
              <a:t>Client-To-Server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2640075" y="87875"/>
            <a:ext cx="1676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66700" lvl="0" marL="457200" rtl="0" algn="ctr">
              <a:spcBef>
                <a:spcPts val="0"/>
              </a:spcBef>
              <a:buSzPts val="600"/>
              <a:buAutoNum type="arabicPeriod"/>
            </a:pPr>
            <a:r>
              <a:rPr lang="de" sz="600"/>
              <a:t>Österle/Riehm/Vogler, S.1, 37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657475" y="235475"/>
            <a:ext cx="18288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lang="de" sz="600">
                <a:solidFill>
                  <a:schemeClr val="dk1"/>
                </a:solidFill>
              </a:rPr>
              <a:t>        2.	Schill/Springer, S. 212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225" y="1256075"/>
            <a:ext cx="6508874" cy="37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4516250" y="2537725"/>
            <a:ext cx="6033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de" sz="1500">
                <a:solidFill>
                  <a:srgbClr val="4A86E8"/>
                </a:solidFill>
              </a:rPr>
              <a:t>2.0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617" y="2135725"/>
            <a:ext cx="338550" cy="3063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Shape 245"/>
          <p:cNvCxnSpPr/>
          <p:nvPr/>
        </p:nvCxnSpPr>
        <p:spPr>
          <a:xfrm rot="10800000">
            <a:off x="5651838" y="2813825"/>
            <a:ext cx="0" cy="4089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6" name="Shape 246"/>
          <p:cNvCxnSpPr/>
          <p:nvPr/>
        </p:nvCxnSpPr>
        <p:spPr>
          <a:xfrm>
            <a:off x="3184463" y="4209675"/>
            <a:ext cx="2757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7" name="Shape 247"/>
          <p:cNvCxnSpPr/>
          <p:nvPr/>
        </p:nvCxnSpPr>
        <p:spPr>
          <a:xfrm rot="10800000">
            <a:off x="3450188" y="2832975"/>
            <a:ext cx="0" cy="13767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8" name="Shape 248"/>
          <p:cNvCxnSpPr/>
          <p:nvPr/>
        </p:nvCxnSpPr>
        <p:spPr>
          <a:xfrm rot="10800000">
            <a:off x="3626838" y="4295075"/>
            <a:ext cx="2409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9" name="Shape 249"/>
          <p:cNvCxnSpPr/>
          <p:nvPr/>
        </p:nvCxnSpPr>
        <p:spPr>
          <a:xfrm rot="10800000">
            <a:off x="3630438" y="2832875"/>
            <a:ext cx="0" cy="14622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17" y="2288125"/>
            <a:ext cx="338550" cy="30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17" y="2440525"/>
            <a:ext cx="338550" cy="30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817" y="2592925"/>
            <a:ext cx="338550" cy="3063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Shape 253"/>
          <p:cNvCxnSpPr/>
          <p:nvPr/>
        </p:nvCxnSpPr>
        <p:spPr>
          <a:xfrm>
            <a:off x="512738" y="2158675"/>
            <a:ext cx="1341900" cy="358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4" name="Shape 254"/>
          <p:cNvCxnSpPr>
            <a:stCxn id="252" idx="3"/>
            <a:endCxn id="255" idx="1"/>
          </p:cNvCxnSpPr>
          <p:nvPr/>
        </p:nvCxnSpPr>
        <p:spPr>
          <a:xfrm flipH="1" rot="10800000">
            <a:off x="998367" y="2517479"/>
            <a:ext cx="856200" cy="228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6" name="Shape 256"/>
          <p:cNvCxnSpPr/>
          <p:nvPr/>
        </p:nvCxnSpPr>
        <p:spPr>
          <a:xfrm flipH="1" rot="10800000">
            <a:off x="831938" y="2517475"/>
            <a:ext cx="1022700" cy="5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7" name="Shape 257"/>
          <p:cNvCxnSpPr/>
          <p:nvPr/>
        </p:nvCxnSpPr>
        <p:spPr>
          <a:xfrm>
            <a:off x="665138" y="2311075"/>
            <a:ext cx="1189500" cy="20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8" name="Shape 258"/>
          <p:cNvCxnSpPr/>
          <p:nvPr/>
        </p:nvCxnSpPr>
        <p:spPr>
          <a:xfrm rot="10800000">
            <a:off x="7506988" y="2833050"/>
            <a:ext cx="0" cy="11556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217" y="2745325"/>
            <a:ext cx="338550" cy="30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617" y="2897725"/>
            <a:ext cx="338550" cy="3063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Shape 261"/>
          <p:cNvCxnSpPr/>
          <p:nvPr/>
        </p:nvCxnSpPr>
        <p:spPr>
          <a:xfrm flipH="1" rot="10800000">
            <a:off x="1150767" y="2526479"/>
            <a:ext cx="603300" cy="372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2" name="Shape 262"/>
          <p:cNvCxnSpPr/>
          <p:nvPr/>
        </p:nvCxnSpPr>
        <p:spPr>
          <a:xfrm flipH="1" rot="10800000">
            <a:off x="1303238" y="2517475"/>
            <a:ext cx="551400" cy="533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63" name="Shape 2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0813" y="1994362"/>
            <a:ext cx="216817" cy="45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Shape 264"/>
          <p:cNvCxnSpPr>
            <a:stCxn id="263" idx="2"/>
            <a:endCxn id="265" idx="0"/>
          </p:cNvCxnSpPr>
          <p:nvPr/>
        </p:nvCxnSpPr>
        <p:spPr>
          <a:xfrm>
            <a:off x="8639221" y="2451212"/>
            <a:ext cx="0" cy="20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65" name="Shape 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0813" y="2659937"/>
            <a:ext cx="216817" cy="45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Shape 266"/>
          <p:cNvCxnSpPr/>
          <p:nvPr/>
        </p:nvCxnSpPr>
        <p:spPr>
          <a:xfrm>
            <a:off x="8378413" y="2805425"/>
            <a:ext cx="138300" cy="13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1838" y="2327150"/>
            <a:ext cx="216817" cy="45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Shape 268"/>
          <p:cNvCxnSpPr/>
          <p:nvPr/>
        </p:nvCxnSpPr>
        <p:spPr>
          <a:xfrm flipH="1">
            <a:off x="8364613" y="2139825"/>
            <a:ext cx="165900" cy="16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9" name="Shape 269"/>
          <p:cNvCxnSpPr/>
          <p:nvPr/>
        </p:nvCxnSpPr>
        <p:spPr>
          <a:xfrm rot="10800000">
            <a:off x="2742538" y="2827275"/>
            <a:ext cx="0" cy="3495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70" name="Shape 270"/>
          <p:cNvCxnSpPr/>
          <p:nvPr/>
        </p:nvCxnSpPr>
        <p:spPr>
          <a:xfrm rot="10800000">
            <a:off x="6185613" y="2784000"/>
            <a:ext cx="0" cy="11592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71" name="Shape 271"/>
          <p:cNvCxnSpPr/>
          <p:nvPr/>
        </p:nvCxnSpPr>
        <p:spPr>
          <a:xfrm rot="10800000">
            <a:off x="2305663" y="2064125"/>
            <a:ext cx="0" cy="2064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2" name="Shape 272"/>
          <p:cNvCxnSpPr/>
          <p:nvPr/>
        </p:nvCxnSpPr>
        <p:spPr>
          <a:xfrm rot="10800000">
            <a:off x="3612963" y="2064125"/>
            <a:ext cx="0" cy="2064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3" name="Shape 273"/>
          <p:cNvCxnSpPr/>
          <p:nvPr/>
        </p:nvCxnSpPr>
        <p:spPr>
          <a:xfrm rot="10800000">
            <a:off x="4831338" y="2095025"/>
            <a:ext cx="0" cy="1755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4" name="Shape 274"/>
          <p:cNvCxnSpPr/>
          <p:nvPr/>
        </p:nvCxnSpPr>
        <p:spPr>
          <a:xfrm rot="10800000">
            <a:off x="6064263" y="2091175"/>
            <a:ext cx="0" cy="1827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5" name="Shape 275"/>
          <p:cNvCxnSpPr/>
          <p:nvPr/>
        </p:nvCxnSpPr>
        <p:spPr>
          <a:xfrm rot="10800000">
            <a:off x="7171388" y="2130950"/>
            <a:ext cx="0" cy="1596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6" name="Shape 276"/>
          <p:cNvSpPr txBox="1"/>
          <p:nvPr/>
        </p:nvSpPr>
        <p:spPr>
          <a:xfrm>
            <a:off x="2314913" y="2435625"/>
            <a:ext cx="4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39200" y="2962838"/>
            <a:ext cx="302175" cy="30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Shape 278"/>
          <p:cNvCxnSpPr>
            <a:stCxn id="267" idx="1"/>
          </p:cNvCxnSpPr>
          <p:nvPr/>
        </p:nvCxnSpPr>
        <p:spPr>
          <a:xfrm rot="10800000">
            <a:off x="7610838" y="2555575"/>
            <a:ext cx="5610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9" name="Shape 279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3. Problemlösung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	</a:t>
            </a:r>
            <a:r>
              <a:rPr lang="de" sz="1800"/>
              <a:t>3.2. konkret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1800"/>
              <a:t>		</a:t>
            </a:r>
            <a:r>
              <a:rPr lang="de" sz="1400"/>
              <a:t>3.2.1. Planung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3843300" y="964425"/>
            <a:ext cx="15495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rgbClr val="4A86E8"/>
                </a:solidFill>
              </a:rPr>
              <a:t>Soll-Architektur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Shape 285"/>
          <p:cNvGraphicFramePr/>
          <p:nvPr/>
        </p:nvGraphicFramePr>
        <p:xfrm>
          <a:off x="952500" y="81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{E9F0E668-E73C-42F6-BFF6-0152DCA713A4}</a:tableStyleId>
              </a:tblPr>
              <a:tblGrid>
                <a:gridCol w="4770600"/>
                <a:gridCol w="1234200"/>
                <a:gridCol w="1234200"/>
              </a:tblGrid>
              <a:tr h="341500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Maßnahmen 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Von wem?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b="1" lang="de" sz="1100">
                          <a:solidFill>
                            <a:schemeClr val="dk1"/>
                          </a:solidFill>
                        </a:rPr>
                        <a:t>Bis Wann?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30477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Situationsanalyse (Ist-Architektur)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IT-Abteilung</a:t>
                      </a:r>
                    </a:p>
                  </a:txBody>
                  <a:tcPr marT="91425" marB="91425" marR="91425" marL="91425"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3 Monate</a:t>
                      </a:r>
                    </a:p>
                  </a:txBody>
                  <a:tcPr marT="91425" marB="91425" marR="91425" marL="91425"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4333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Anforderungen an die Middleware in Meetings und mittels einer Anforderungsspezifikation ermitteln. (Am Anfang des Projekts)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IT-Abteilung, Fachabteilung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2 Monate</a:t>
                      </a:r>
                    </a:p>
                  </a:txBody>
                  <a:tcPr marT="91425" marB="91425" marR="91425" marL="91425"/>
                </a:tc>
              </a:tr>
              <a:tr h="304775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Planung der IT-Architektur (Soll-Architektur)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IT-Architekt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4 Monate</a:t>
                      </a:r>
                    </a:p>
                  </a:txBody>
                  <a:tcPr marT="91425" marB="91425" marR="91425" marL="91425"/>
                </a:tc>
              </a:tr>
              <a:tr h="30477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Erstellung eines Projektplans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Projektleiter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1 Monat</a:t>
                      </a:r>
                    </a:p>
                  </a:txBody>
                  <a:tcPr marT="91425" marB="91425" marR="91425" marL="91425"/>
                </a:tc>
              </a:tr>
              <a:tr h="304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Planung der Software- und Systemarchitektur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Projektteam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2 Monate</a:t>
                      </a:r>
                    </a:p>
                  </a:txBody>
                  <a:tcPr marT="91425" marB="91425" marR="91425" marL="91425"/>
                </a:tc>
              </a:tr>
              <a:tr h="30477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Softwareentwicklung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Projektteam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2 Monate</a:t>
                      </a:r>
                    </a:p>
                  </a:txBody>
                  <a:tcPr marT="91425" marB="91425" marR="91425" marL="91425"/>
                </a:tc>
              </a:tr>
              <a:tr h="30477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testweise Implementieren/ Pilotprojekt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Projektteam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1 Monat</a:t>
                      </a:r>
                    </a:p>
                  </a:txBody>
                  <a:tcPr marT="91425" marB="91425" marR="91425" marL="91425"/>
                </a:tc>
              </a:tr>
              <a:tr h="43332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Middleware ausführlich testen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Fachabteilung, Projektteam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6 Monate</a:t>
                      </a:r>
                    </a:p>
                  </a:txBody>
                  <a:tcPr marT="91425" marB="91425" marR="91425" marL="91425"/>
                </a:tc>
              </a:tr>
              <a:tr h="30477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Systemeinführung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IT-Abteilung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3 Monate</a:t>
                      </a:r>
                    </a:p>
                  </a:txBody>
                  <a:tcPr marT="91425" marB="91425" marR="91425" marL="91425"/>
                </a:tc>
              </a:tr>
              <a:tr h="30477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Befragung der Fachabteilungen und Mitarbeiter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IT-Abteilung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de" sz="1000">
                          <a:solidFill>
                            <a:schemeClr val="dk1"/>
                          </a:solidFill>
                        </a:rPr>
                        <a:t>1 Monat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6" name="Shape 286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4. Lösungsüberprüfung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/>
        </p:nvSpPr>
        <p:spPr>
          <a:xfrm>
            <a:off x="371075" y="1173675"/>
            <a:ext cx="6356400" cy="32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de" sz="1100">
                <a:solidFill>
                  <a:schemeClr val="dk1"/>
                </a:solidFill>
              </a:rPr>
              <a:t>Maßnahmenkontrolle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100">
                <a:solidFill>
                  <a:schemeClr val="dk1"/>
                </a:solidFill>
              </a:rPr>
              <a:t>-</a:t>
            </a:r>
            <a:r>
              <a:rPr lang="de" sz="700">
                <a:solidFill>
                  <a:schemeClr val="dk1"/>
                </a:solidFill>
              </a:rPr>
              <a:t>        </a:t>
            </a:r>
            <a:r>
              <a:rPr lang="de" sz="1100">
                <a:solidFill>
                  <a:schemeClr val="dk1"/>
                </a:solidFill>
              </a:rPr>
              <a:t>Interviews mit den Leitern der Fachabteilung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100">
                <a:solidFill>
                  <a:schemeClr val="dk1"/>
                </a:solidFill>
              </a:rPr>
              <a:t>-</a:t>
            </a:r>
            <a:r>
              <a:rPr lang="de" sz="700">
                <a:solidFill>
                  <a:schemeClr val="dk1"/>
                </a:solidFill>
              </a:rPr>
              <a:t>        </a:t>
            </a:r>
            <a:r>
              <a:rPr lang="de" sz="1100">
                <a:solidFill>
                  <a:schemeClr val="dk1"/>
                </a:solidFill>
              </a:rPr>
              <a:t>Interviews mit Schlüsselpersonen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100">
                <a:solidFill>
                  <a:schemeClr val="dk1"/>
                </a:solidFill>
              </a:rPr>
              <a:t>-</a:t>
            </a:r>
            <a:r>
              <a:rPr lang="de" sz="700">
                <a:solidFill>
                  <a:schemeClr val="dk1"/>
                </a:solidFill>
              </a:rPr>
              <a:t>        </a:t>
            </a:r>
            <a:r>
              <a:rPr lang="de" sz="1100">
                <a:solidFill>
                  <a:schemeClr val="dk1"/>
                </a:solidFill>
              </a:rPr>
              <a:t>Miterarbeiterzufriedenheitsanalyse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100">
                <a:solidFill>
                  <a:schemeClr val="dk1"/>
                </a:solidFill>
              </a:rPr>
              <a:t>-</a:t>
            </a:r>
            <a:r>
              <a:rPr lang="de" sz="700">
                <a:solidFill>
                  <a:schemeClr val="dk1"/>
                </a:solidFill>
              </a:rPr>
              <a:t>        </a:t>
            </a:r>
            <a:r>
              <a:rPr lang="de" sz="1100">
                <a:solidFill>
                  <a:schemeClr val="dk1"/>
                </a:solidFill>
              </a:rPr>
              <a:t>Überwachung des Projektverlaufs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100">
                <a:solidFill>
                  <a:schemeClr val="dk1"/>
                </a:solidFill>
              </a:rPr>
              <a:t>-</a:t>
            </a:r>
            <a:r>
              <a:rPr lang="de" sz="700">
                <a:solidFill>
                  <a:schemeClr val="dk1"/>
                </a:solidFill>
              </a:rPr>
              <a:t>        </a:t>
            </a:r>
            <a:r>
              <a:rPr lang="de" sz="1100">
                <a:solidFill>
                  <a:schemeClr val="dk1"/>
                </a:solidFill>
              </a:rPr>
              <a:t>Interviews mit Geschäftspartnern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de" sz="1100">
                <a:solidFill>
                  <a:schemeClr val="dk1"/>
                </a:solidFill>
              </a:rPr>
              <a:t>Kennzahlen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100">
                <a:solidFill>
                  <a:schemeClr val="dk1"/>
                </a:solidFill>
              </a:rPr>
              <a:t>-</a:t>
            </a:r>
            <a:r>
              <a:rPr lang="de" sz="700">
                <a:solidFill>
                  <a:schemeClr val="dk1"/>
                </a:solidFill>
              </a:rPr>
              <a:t>        </a:t>
            </a:r>
            <a:r>
              <a:rPr lang="de" sz="1100">
                <a:solidFill>
                  <a:schemeClr val="dk1"/>
                </a:solidFill>
              </a:rPr>
              <a:t>Wertschöpfung (Umsatz) in den integrierten Geschäftsprozessen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100">
                <a:solidFill>
                  <a:schemeClr val="dk1"/>
                </a:solidFill>
              </a:rPr>
              <a:t>-</a:t>
            </a:r>
            <a:r>
              <a:rPr lang="de" sz="700">
                <a:solidFill>
                  <a:schemeClr val="dk1"/>
                </a:solidFill>
              </a:rPr>
              <a:t>        </a:t>
            </a:r>
            <a:r>
              <a:rPr lang="de" sz="1100">
                <a:solidFill>
                  <a:schemeClr val="dk1"/>
                </a:solidFill>
              </a:rPr>
              <a:t>Beschwerdequote/ Quote der von Mitarbeitern beanstandeten Mängel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100">
                <a:solidFill>
                  <a:schemeClr val="dk1"/>
                </a:solidFill>
              </a:rPr>
              <a:t>-</a:t>
            </a:r>
            <a:r>
              <a:rPr lang="de" sz="700">
                <a:solidFill>
                  <a:schemeClr val="dk1"/>
                </a:solidFill>
              </a:rPr>
              <a:t>        </a:t>
            </a:r>
            <a:r>
              <a:rPr lang="de" sz="1100">
                <a:solidFill>
                  <a:schemeClr val="dk1"/>
                </a:solidFill>
              </a:rPr>
              <a:t>Anzahl erfolgreich integrierter Systeme</a:t>
            </a:r>
          </a:p>
          <a:p>
            <a:pPr indent="-2286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100">
                <a:solidFill>
                  <a:schemeClr val="dk1"/>
                </a:solidFill>
              </a:rPr>
              <a:t>-	Bearbeitungszeit von Prozessschritten</a:t>
            </a:r>
          </a:p>
          <a:p>
            <a:pPr indent="-2984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-	Antwortzeiten der It-Systeme</a:t>
            </a:r>
          </a:p>
        </p:txBody>
      </p:sp>
      <p:sp>
        <p:nvSpPr>
          <p:cNvPr id="292" name="Shape 292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4. Lösungsüberprüfung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Quellen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57" y="1222400"/>
            <a:ext cx="1460925" cy="21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0348" y="1222225"/>
            <a:ext cx="1460925" cy="221615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462575" y="652475"/>
            <a:ext cx="1233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/>
              <a:t>Literatur: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2029075" y="1222225"/>
            <a:ext cx="1549500" cy="22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1100"/>
              <a:t>Hubert Österle, Rainer Riehm, Petra Vogler: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buNone/>
            </a:pPr>
            <a:r>
              <a:rPr lang="de" sz="1100"/>
              <a:t>Middleware - Grundlagen, Produkte, Anwendungsbeispiele für die Integration heterogener Welten.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buNone/>
            </a:pPr>
            <a:r>
              <a:rPr lang="de" sz="1100"/>
              <a:t>Vieweg-Verlag 1996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5055950" y="1309050"/>
            <a:ext cx="11739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1100"/>
              <a:t>Alexander Schill, Thomas Springer:</a:t>
            </a:r>
            <a:r>
              <a:rPr lang="de" sz="1100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 rtl="0">
              <a:spcBef>
                <a:spcPts val="0"/>
              </a:spcBef>
              <a:buNone/>
            </a:pPr>
            <a:r>
              <a:rPr lang="de" sz="1100"/>
              <a:t>Verteilte Systeme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 rtl="0">
              <a:spcBef>
                <a:spcPts val="0"/>
              </a:spcBef>
              <a:buNone/>
            </a:pPr>
            <a:r>
              <a:rPr lang="de" sz="1100"/>
              <a:t>Springer Vieweg-Verlag 2012</a:t>
            </a:r>
          </a:p>
        </p:txBody>
      </p:sp>
      <p:pic>
        <p:nvPicPr>
          <p:cNvPr id="303" name="Shape 3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9856" y="1222393"/>
            <a:ext cx="1460925" cy="221581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462575" y="3784975"/>
            <a:ext cx="1461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/>
              <a:t>Internetquellen: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853800" y="4063400"/>
            <a:ext cx="797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/>
              <a:t>http://www.enzyklopaedie-der-wirtschaftsinformatik.de/lexikon/is-management/Systementwicklung/Softwarearchitektur/Middleware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7707225" y="1274488"/>
            <a:ext cx="1045500" cy="21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1100"/>
              <a:t>Ernst Tiemeyer: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buNone/>
            </a:pPr>
            <a:r>
              <a:rPr lang="de" sz="1100"/>
              <a:t>IT-Strategien entwickeln und IT-Architekturen planen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buNone/>
            </a:pPr>
            <a:r>
              <a:rPr lang="de" sz="1100"/>
              <a:t>rauscher-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de" sz="1100"/>
              <a:t>Verlag 2007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4294967295"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Gliederung</a:t>
            </a:r>
          </a:p>
        </p:txBody>
      </p:sp>
      <p:sp>
        <p:nvSpPr>
          <p:cNvPr id="61" name="Shape 61"/>
          <p:cNvSpPr txBox="1"/>
          <p:nvPr>
            <p:ph idx="4294967295" type="body"/>
          </p:nvPr>
        </p:nvSpPr>
        <p:spPr>
          <a:xfrm>
            <a:off x="441925" y="985925"/>
            <a:ext cx="8260200" cy="365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1. Problembeschreibung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1.1. Beschreibung des Ist-Zustands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1.2. Was ist das Problem?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1.3. Wie erkennt man das Problem?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1.4. Wo liegen die Schwerpunkte?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1.5. Warum ist es ein Problem?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1.6. Welche Folge hat das Problem?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2. Problemursache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2.1. 5 x W-Fragen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2.2. Fischgrätendiagramm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3. Problemlösung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3.1. abstrakt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3.2. konkret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	3.2.1. Analyse und Bewertung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		3.2.2. Planung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4. Lösungsüberprüfung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Unterschiedliche ERP-Systeme werden genutzt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Standardlösung durch SAP ist gescheitert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Aufgrund der gescheiterten Standardisierung muss zusätzliche Software genutzt werden.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Aufgabengebiete der Middleware Regio: </a:t>
            </a:r>
          </a:p>
          <a:p>
            <a: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de" sz="1400">
                <a:solidFill>
                  <a:schemeClr val="dk1"/>
                </a:solidFill>
              </a:rPr>
              <a:t>Daten konsolidieren </a:t>
            </a:r>
          </a:p>
          <a:p>
            <a: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de" sz="1400">
                <a:solidFill>
                  <a:schemeClr val="dk1"/>
                </a:solidFill>
              </a:rPr>
              <a:t>Stammdaten koordinieren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1. Problembeschreibung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de" sz="1800"/>
              <a:t>1.1. Beschreibung des Ist-Zustands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Unterschiedliche ERP-Systeme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Eine gescheiterte Standardisierung hat zu großer Unzufriedenheit geführt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Geschäftsprozesse werden nicht optimal  abgebildet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Nur 14 von 38 Vertriebsstellen nutzen das neue SAP-System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BFBFBF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Die Reinigungswerke erst gar nicht standardisiert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400">
                <a:solidFill>
                  <a:schemeClr val="dk1"/>
                </a:solidFill>
              </a:rPr>
              <a:t> 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Die Middleware vermittelt nicht zwischen allen notwendigen Anwendungen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1. Problembeschreibung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de" sz="1800"/>
              <a:t>1.2. Was ist das Problem?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de" sz="1400">
                <a:solidFill>
                  <a:srgbClr val="000000"/>
                </a:solidFill>
              </a:rPr>
              <a:t>Releasewechsel immer aufwendiger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de" sz="1400">
                <a:solidFill>
                  <a:srgbClr val="000000"/>
                </a:solidFill>
              </a:rPr>
              <a:t>Chaotische Kommunikation zwischen Abteilungen</a:t>
            </a:r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1. Problembeschreibung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de" sz="1800"/>
              <a:t>1.3. Wie erkennt man das Problem?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Kommunikation von  internen Anwendungssystemen und Datenaustausch mit externen Unternehmen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Management und besonders Wartung unterschiedlicher Protokolle durch die Vielzahl an Systemen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1. Problembeschreibung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de" sz="1800"/>
              <a:t>1.4. Wo liegen die Schwerpunkte?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Unterschiedliche Systeme führen zu Redundanzen in der Datenhaltung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unterschiedliche Datenformate 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Eine Orientierung an den Geschäftsprozessen ist für eine bessere Wertschöpfung maßgeblich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2400">
                <a:solidFill>
                  <a:srgbClr val="000000"/>
                </a:solidFill>
              </a:rPr>
              <a:t>1. Problembeschreibung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de" sz="1800">
                <a:solidFill>
                  <a:srgbClr val="000000"/>
                </a:solidFill>
              </a:rPr>
              <a:t>1.5. </a:t>
            </a:r>
            <a:r>
              <a:rPr lang="de" sz="1800"/>
              <a:t>Warum ist es ein Problem?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Fehlende Interpretation und Verarbeitung von Daten mindert die Wertschöpfung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" sz="1400">
                <a:solidFill>
                  <a:schemeClr val="dk1"/>
                </a:solidFill>
              </a:rPr>
              <a:t>Fehlende Schnittstellen zu häufig genutzten Anwendungen erhöhen die Arbeitsbelastung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E599"/>
              </a:highlight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1. Problembeschreibung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de" sz="1800"/>
              <a:t>1.6. Welche Folge hat das Problem?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Shape 102"/>
          <p:cNvGraphicFramePr/>
          <p:nvPr/>
        </p:nvGraphicFramePr>
        <p:xfrm>
          <a:off x="952500" y="115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{E9F0E668-E73C-42F6-BFF6-0152DCA713A4}</a:tableStyleId>
              </a:tblPr>
              <a:tblGrid>
                <a:gridCol w="3619500"/>
                <a:gridCol w="3619500"/>
              </a:tblGrid>
              <a:tr h="335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de"/>
                        <a:t>Fragen</a:t>
                      </a:r>
                    </a:p>
                  </a:txBody>
                  <a:tcPr marT="91425" marB="91425" marR="91425" marL="91425" anchor="ctr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Antworten</a:t>
                      </a: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</a:tr>
              <a:tr h="52722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100"/>
                        <a:t>1 Warum brauchen wir eine Alternative zu Regio?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8450" lvl="0" marL="45720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de" sz="1100">
                          <a:solidFill>
                            <a:schemeClr val="dk1"/>
                          </a:solidFill>
                        </a:rPr>
                        <a:t>Regio wird komplexer Anwendungslandschaft nicht gerecht und ist veraltet</a:t>
                      </a:r>
                    </a:p>
                  </a:txBody>
                  <a:tcPr marT="91425" marB="91425" marR="91425" marL="91425"/>
                </a:tc>
              </a:tr>
              <a:tr h="54657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100">
                          <a:solidFill>
                            <a:schemeClr val="dk1"/>
                          </a:solidFill>
                        </a:rPr>
                        <a:t>2 Warum ist Regio veraltet?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8450" lvl="0" marL="4572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de" sz="1100">
                          <a:solidFill>
                            <a:schemeClr val="dk1"/>
                          </a:solidFill>
                        </a:rPr>
                        <a:t>Kommunikation über Punkt-zu-Punkt</a:t>
                      </a:r>
                    </a:p>
                    <a:p>
                      <a:pPr indent="-298450" lvl="0" marL="45720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de" sz="1100">
                          <a:solidFill>
                            <a:schemeClr val="dk1"/>
                          </a:solidFill>
                        </a:rPr>
                        <a:t>Manche Anwendungen nicht angebunden</a:t>
                      </a:r>
                    </a:p>
                  </a:txBody>
                  <a:tcPr marT="91425" marB="91425" marR="91425" marL="91425"/>
                </a:tc>
              </a:tr>
              <a:tr h="54657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100">
                          <a:solidFill>
                            <a:schemeClr val="dk1"/>
                          </a:solidFill>
                        </a:rPr>
                        <a:t>3 Warum brauchen wir eine bessere Kommunikation zwischen Anwendungen?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8450" lvl="0" marL="45720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de" sz="1100">
                          <a:solidFill>
                            <a:schemeClr val="dk1"/>
                          </a:solidFill>
                        </a:rPr>
                        <a:t>Die Integration der verschiedenen Anwendungssysteme orientiert sich nicht an den Geschäftsprozessen.</a:t>
                      </a:r>
                    </a:p>
                  </a:txBody>
                  <a:tcPr marT="91425" marB="91425" marR="91425" marL="91425"/>
                </a:tc>
              </a:tr>
              <a:tr h="41642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100">
                          <a:solidFill>
                            <a:schemeClr val="dk1"/>
                          </a:solidFill>
                        </a:rPr>
                        <a:t>4 Warum ist eine Orientierung an den Geschäftsprozessen wichtig?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845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de" sz="1100">
                          <a:solidFill>
                            <a:schemeClr val="dk1"/>
                          </a:solidFill>
                        </a:rPr>
                        <a:t>Mögliches Potential in der Wertschöpfung wird nicht genutzt</a:t>
                      </a:r>
                    </a:p>
                  </a:txBody>
                  <a:tcPr marT="91425" marB="91425" marR="91425" marL="91425"/>
                </a:tc>
              </a:tr>
              <a:tr h="80687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 sz="1100">
                          <a:solidFill>
                            <a:schemeClr val="dk1"/>
                          </a:solidFill>
                        </a:rPr>
                        <a:t>5 Warum wird Potential nicht genutzt?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98450" lvl="0" marL="45720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de" sz="1100">
                          <a:solidFill>
                            <a:schemeClr val="dk1"/>
                          </a:solidFill>
                        </a:rPr>
                        <a:t>Potential nur mit ausreichend Schnittstellen zur Kommunikation zwischen Systemen optimal auszunutzen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3" name="Shape 103"/>
          <p:cNvSpPr txBox="1"/>
          <p:nvPr>
            <p:ph type="title"/>
          </p:nvPr>
        </p:nvSpPr>
        <p:spPr>
          <a:xfrm>
            <a:off x="112350" y="79775"/>
            <a:ext cx="8520600" cy="51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de" sz="2400"/>
              <a:t>2. Problemursache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de" sz="2400"/>
              <a:t>	</a:t>
            </a:r>
            <a:r>
              <a:rPr lang="de" sz="1800"/>
              <a:t>2.1. </a:t>
            </a:r>
            <a:r>
              <a:rPr lang="de" sz="2400"/>
              <a:t>5</a:t>
            </a:r>
            <a:r>
              <a:rPr lang="de" sz="1800"/>
              <a:t> x W-Fragen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