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96" r:id="rId4"/>
    <p:sldId id="297" r:id="rId5"/>
    <p:sldId id="298" r:id="rId6"/>
    <p:sldId id="299" r:id="rId7"/>
    <p:sldId id="300" r:id="rId8"/>
    <p:sldId id="302" r:id="rId9"/>
    <p:sldId id="303" r:id="rId10"/>
    <p:sldId id="305" r:id="rId11"/>
    <p:sldId id="304" r:id="rId12"/>
    <p:sldId id="310" r:id="rId13"/>
    <p:sldId id="307" r:id="rId14"/>
    <p:sldId id="309" r:id="rId15"/>
    <p:sldId id="306" r:id="rId16"/>
    <p:sldId id="308" r:id="rId17"/>
    <p:sldId id="311" r:id="rId18"/>
    <p:sldId id="312" r:id="rId19"/>
    <p:sldId id="31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liederung &amp; Einleitung" id="{0599F292-1ABE-4A16-9170-D7E2C1ED0015}">
          <p14:sldIdLst>
            <p14:sldId id="256"/>
            <p14:sldId id="257"/>
            <p14:sldId id="296"/>
            <p14:sldId id="297"/>
            <p14:sldId id="298"/>
            <p14:sldId id="299"/>
            <p14:sldId id="300"/>
            <p14:sldId id="302"/>
            <p14:sldId id="303"/>
            <p14:sldId id="305"/>
            <p14:sldId id="304"/>
            <p14:sldId id="310"/>
            <p14:sldId id="307"/>
            <p14:sldId id="309"/>
            <p14:sldId id="306"/>
            <p14:sldId id="308"/>
            <p14:sldId id="311"/>
            <p14:sldId id="312"/>
            <p14:sldId id="31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67359" autoAdjust="0"/>
  </p:normalViewPr>
  <p:slideViewPr>
    <p:cSldViewPr snapToGrid="0">
      <p:cViewPr>
        <p:scale>
          <a:sx n="70" d="100"/>
          <a:sy n="70" d="100"/>
        </p:scale>
        <p:origin x="1211" y="-3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6ED73-E1C9-4A1D-8A99-957C14636165}" type="datetimeFigureOut">
              <a:rPr lang="de-DE" smtClean="0"/>
              <a:t>22.12.2017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8BADB-3C96-47CD-9FE9-D811E3076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135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8BADB-3C96-47CD-9FE9-D811E307679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975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8BADB-3C96-47CD-9FE9-D811E307679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196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8BADB-3C96-47CD-9FE9-D811E307679B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067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8BADB-3C96-47CD-9FE9-D811E307679B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803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9E88-2040-4E96-ADF0-F5E15B9AF407}" type="datetime1">
              <a:rPr lang="de-DE" smtClean="0"/>
              <a:t>22.12.2017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Yannic Boida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67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0C1D-5563-4FFC-BB3A-F1E11C66A4F7}" type="datetime1">
              <a:rPr lang="de-DE" smtClean="0"/>
              <a:t>22.12.2017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Yannic Boida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r Verbinder 6"/>
          <p:cNvCxnSpPr>
            <a:cxnSpLocks/>
          </p:cNvCxnSpPr>
          <p:nvPr userDrawn="1"/>
        </p:nvCxnSpPr>
        <p:spPr>
          <a:xfrm>
            <a:off x="0" y="1750810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42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C35B-DB9E-410B-886C-848739B3648C}" type="datetime1">
              <a:rPr lang="de-DE" smtClean="0"/>
              <a:t>22.12.2017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Yannic Boida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77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5EDC-E535-4FA1-86F6-138A81077673}" type="datetime1">
              <a:rPr lang="de-DE" smtClean="0"/>
              <a:t>22.12.2017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Yannic Boida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Gerader Verbinder 7"/>
          <p:cNvCxnSpPr>
            <a:cxnSpLocks/>
          </p:cNvCxnSpPr>
          <p:nvPr userDrawn="1"/>
        </p:nvCxnSpPr>
        <p:spPr>
          <a:xfrm>
            <a:off x="0" y="1451551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00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8B5F-61A6-44B9-BC60-4090E78325BC}" type="datetime1">
              <a:rPr lang="de-DE" smtClean="0"/>
              <a:t>22.12.2017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Gruppe 17 - Outsourcing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77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62E7-03EF-4AD0-8D06-9B3E13D5CBC2}" type="datetime1">
              <a:rPr lang="de-DE" smtClean="0"/>
              <a:t>22.12.2017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Yannic Boida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Gerader Verbinder 7"/>
          <p:cNvCxnSpPr>
            <a:cxnSpLocks/>
          </p:cNvCxnSpPr>
          <p:nvPr userDrawn="1"/>
        </p:nvCxnSpPr>
        <p:spPr>
          <a:xfrm>
            <a:off x="0" y="1434926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11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0F08-CCE1-4556-9932-F514A5563428}" type="datetime1">
              <a:rPr lang="de-DE" smtClean="0"/>
              <a:t>22.12.2017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Yannic Boida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r Verbinder 9"/>
          <p:cNvCxnSpPr>
            <a:cxnSpLocks/>
          </p:cNvCxnSpPr>
          <p:nvPr userDrawn="1"/>
        </p:nvCxnSpPr>
        <p:spPr>
          <a:xfrm>
            <a:off x="-73818" y="1328853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27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E50-3AF0-446A-BBF2-D2F59AE3E543}" type="datetime1">
              <a:rPr lang="de-DE" smtClean="0"/>
              <a:t>22.12.2017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Yannic Boida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‹Nr.›</a:t>
            </a:fld>
            <a:endParaRPr lang="de-DE"/>
          </a:p>
        </p:txBody>
      </p:sp>
      <p:cxnSp>
        <p:nvCxnSpPr>
          <p:cNvPr id="6" name="Gerader Verbinder 5"/>
          <p:cNvCxnSpPr>
            <a:cxnSpLocks/>
          </p:cNvCxnSpPr>
          <p:nvPr userDrawn="1"/>
        </p:nvCxnSpPr>
        <p:spPr>
          <a:xfrm>
            <a:off x="0" y="1434926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2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820E-616B-4044-A8C7-4F2E17C14C8E}" type="datetime1">
              <a:rPr lang="de-DE" smtClean="0"/>
              <a:t>22.12.2017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Yannic Boida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‹Nr.›</a:t>
            </a:fld>
            <a:endParaRPr lang="de-DE"/>
          </a:p>
        </p:txBody>
      </p:sp>
      <p:cxnSp>
        <p:nvCxnSpPr>
          <p:cNvPr id="5" name="Gerader Verbinder 4"/>
          <p:cNvCxnSpPr>
            <a:cxnSpLocks/>
          </p:cNvCxnSpPr>
          <p:nvPr userDrawn="1"/>
        </p:nvCxnSpPr>
        <p:spPr>
          <a:xfrm>
            <a:off x="0" y="1750810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61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B05E-55CD-4B0A-B0A7-3A4F8CAEA8CC}" type="datetime1">
              <a:rPr lang="de-DE" smtClean="0"/>
              <a:t>22.12.2017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Yannic Boida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25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C383-1B68-4B92-BDE0-8AC102FCE0CA}" type="datetime1">
              <a:rPr lang="de-DE" smtClean="0"/>
              <a:t>22.12.2017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Yannic Boida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56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0EC8-FDBB-4278-810E-18F515DDF1E0}" type="datetime1">
              <a:rPr lang="de-DE" smtClean="0"/>
              <a:t>22.12.2017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Yannic Boida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74C0F-E79C-4C02-A18F-D33595D1223A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343" y="365126"/>
            <a:ext cx="2033007" cy="6573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605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54926"/>
            <a:ext cx="7772400" cy="2387600"/>
          </a:xfrm>
        </p:spPr>
        <p:txBody>
          <a:bodyPr>
            <a:noAutofit/>
          </a:bodyPr>
          <a:lstStyle/>
          <a:p>
            <a:r>
              <a:rPr lang="de-DE" sz="3600" dirty="0"/>
              <a:t>Welche </a:t>
            </a:r>
            <a:r>
              <a:rPr lang="de-DE" sz="3600" dirty="0" err="1"/>
              <a:t>Outsourcingmaßnahmen</a:t>
            </a:r>
            <a:r>
              <a:rPr lang="de-DE" sz="3600" dirty="0"/>
              <a:t> sind sinnvoll und wie ist das Partnerkonzept? </a:t>
            </a:r>
            <a:br>
              <a:rPr lang="de-DE" sz="3600" dirty="0"/>
            </a:br>
            <a:r>
              <a:rPr lang="de-DE" sz="3600" dirty="0"/>
              <a:t>Welche Alternativen </a:t>
            </a:r>
            <a:r>
              <a:rPr lang="de-DE" sz="3600" dirty="0" err="1"/>
              <a:t>Outsourcingmöglichkeiten</a:t>
            </a:r>
            <a:r>
              <a:rPr lang="de-DE" sz="3600" dirty="0"/>
              <a:t> sind vorhanden?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4328547"/>
            <a:ext cx="6858000" cy="1655762"/>
          </a:xfrm>
        </p:spPr>
        <p:txBody>
          <a:bodyPr>
            <a:normAutofit/>
          </a:bodyPr>
          <a:lstStyle/>
          <a:p>
            <a:r>
              <a:rPr lang="de-DE" sz="1800" dirty="0"/>
              <a:t>Von Artur Moser, Hamid Khalil, Yannic Boida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5F63-0BB6-4F7D-B2ED-231C2E37CAF0}" type="datetime1">
              <a:rPr lang="de-DE" smtClean="0"/>
              <a:t>22.12.2017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Gruppe 17 - Outsourcing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103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Lösungsvorschläge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C33F-8D8F-4552-8DB4-FF7613F444F0}" type="datetime1">
              <a:rPr lang="de-DE" smtClean="0"/>
              <a:t>22.12.2017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Gruppe 17 - Outsourcing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5368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810D79F2-21DE-4F45-85A5-5FD687B0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Lösungsvorschläge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C2DFA5-3446-4C4F-8F60-4141A6F6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8B5F-61A6-44B9-BC60-4090E78325BC}" type="datetime1">
              <a:rPr lang="de-DE" smtClean="0"/>
              <a:t>22.12.2017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7B9432-793B-46E1-9AAB-4FE70CEF0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Gruppe 17 - Outsourcing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60B875-0FE0-4563-A7C4-95F9C72E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11</a:t>
            </a:fld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C2A2BB0-5A0D-4720-9D63-0F9AD1531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de-DE" dirty="0"/>
              <a:t>Konzept 1: Ext. Outsourcing, IT-Infrastructure, Selektives Outsourcing, Single, </a:t>
            </a:r>
            <a:r>
              <a:rPr lang="de-DE" dirty="0" err="1"/>
              <a:t>Onshore</a:t>
            </a:r>
            <a:r>
              <a:rPr lang="de-DE" dirty="0"/>
              <a:t>.</a:t>
            </a:r>
          </a:p>
          <a:p>
            <a:r>
              <a:rPr lang="de-DE" dirty="0"/>
              <a:t>Konzept 2: Ext. Outsourcing, </a:t>
            </a:r>
            <a:r>
              <a:rPr lang="de-DE" dirty="0" err="1"/>
              <a:t>Application</a:t>
            </a:r>
            <a:r>
              <a:rPr lang="de-DE" dirty="0"/>
              <a:t> Outsourcing, Selektives Outsourcing, Single, </a:t>
            </a:r>
            <a:r>
              <a:rPr lang="de-DE" dirty="0" err="1"/>
              <a:t>Onshore</a:t>
            </a:r>
            <a:r>
              <a:rPr lang="de-DE" dirty="0"/>
              <a:t>.</a:t>
            </a:r>
          </a:p>
          <a:p>
            <a:r>
              <a:rPr lang="de-DE" dirty="0"/>
              <a:t>Konzept 3: Ext. Outsourcing, BPO, Total Outsourcing, Multi Sourcing, </a:t>
            </a:r>
            <a:r>
              <a:rPr lang="de-DE" dirty="0" err="1"/>
              <a:t>Onshore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439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Pro- und Kontra-Argumente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C33F-8D8F-4552-8DB4-FF7613F444F0}" type="datetime1">
              <a:rPr lang="de-DE" smtClean="0"/>
              <a:t>22.12.2017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Gruppe 17 - Outsourcing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139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810D79F2-21DE-4F45-85A5-5FD687B0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Pro- und Kontra-Argumente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C2DFA5-3446-4C4F-8F60-4141A6F6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8B5F-61A6-44B9-BC60-4090E78325BC}" type="datetime1">
              <a:rPr lang="de-DE" smtClean="0"/>
              <a:t>22.12.2017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7B9432-793B-46E1-9AAB-4FE70CEF0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Gruppe 17 - Outsourcing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60B875-0FE0-4563-A7C4-95F9C72E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13</a:t>
            </a:fld>
            <a:endParaRPr lang="de-DE"/>
          </a:p>
        </p:txBody>
      </p:sp>
      <p:graphicFrame>
        <p:nvGraphicFramePr>
          <p:cNvPr id="2" name="Inhaltsplatzhalter 1">
            <a:extLst>
              <a:ext uri="{FF2B5EF4-FFF2-40B4-BE49-F238E27FC236}">
                <a16:creationId xmlns:a16="http://schemas.microsoft.com/office/drawing/2014/main" id="{F36A56D0-03F7-43C8-84F5-B694368340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932756"/>
              </p:ext>
            </p:extLst>
          </p:nvPr>
        </p:nvGraphicFramePr>
        <p:xfrm>
          <a:off x="502215" y="1482567"/>
          <a:ext cx="8139569" cy="4998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89348">
                  <a:extLst>
                    <a:ext uri="{9D8B030D-6E8A-4147-A177-3AD203B41FA5}">
                      <a16:colId xmlns:a16="http://schemas.microsoft.com/office/drawing/2014/main" val="543247188"/>
                    </a:ext>
                  </a:extLst>
                </a:gridCol>
                <a:gridCol w="3770334">
                  <a:extLst>
                    <a:ext uri="{9D8B030D-6E8A-4147-A177-3AD203B41FA5}">
                      <a16:colId xmlns:a16="http://schemas.microsoft.com/office/drawing/2014/main" val="962588377"/>
                    </a:ext>
                  </a:extLst>
                </a:gridCol>
                <a:gridCol w="3479887">
                  <a:extLst>
                    <a:ext uri="{9D8B030D-6E8A-4147-A177-3AD203B41FA5}">
                      <a16:colId xmlns:a16="http://schemas.microsoft.com/office/drawing/2014/main" val="232944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Konzept Nr.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Kontra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164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effectLst/>
                        </a:rPr>
                        <a:t>Nutzen des Expertenwissens des Anbieters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effectLst/>
                        </a:rPr>
                        <a:t>Fokus aufs Kerngeschäft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effectLst/>
                        </a:rPr>
                        <a:t>Kostenreduzierung, u.a. durch den Wegfall von Schulungen in dem Bereich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effectLst/>
                        </a:rPr>
                        <a:t>Entlastung der restlichen IT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effectLst/>
                        </a:rPr>
                        <a:t>Abhängigkeit vom Anbieter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effectLst/>
                        </a:rPr>
                        <a:t>Datenschutz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effectLst/>
                        </a:rPr>
                        <a:t>Know-How-Verlust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effectLst/>
                        </a:rPr>
                        <a:t>Kommunikationsaufwand zum Anbieter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183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effectLst/>
                        </a:rPr>
                        <a:t>Weitestgehend die gleichen Vorteile wie Konzept 1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effectLst/>
                        </a:rPr>
                        <a:t>Eventuell Standardisierung möglich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effectLst/>
                        </a:rPr>
                        <a:t>Weitgehend wie Konzept 1</a:t>
                      </a:r>
                      <a:endParaRPr lang="de-DE" sz="1400" kern="1200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effectLst/>
                        </a:rPr>
                        <a:t>Unklar, ob Softwaresysteme komplett damit abdeckbar sind, aufgrund der verschiedenen Werke/Abteilungen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093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effectLst/>
                        </a:rPr>
                        <a:t>Durch Multi-Sourcing bester Anbieter in jedem Bereich möglich → Garantie auf Expertenwissen in jedem Bereich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effectLst/>
                        </a:rPr>
                        <a:t>Kompletter Wegfall der internen IT → bester Fokus auf das Kerngeschäft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>
                          <a:effectLst/>
                        </a:rPr>
                        <a:t>Kostenreduzierung mit Wegfall der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effectLst/>
                        </a:rPr>
                        <a:t>Mitarbeiterentlassungen möglich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effectLst/>
                        </a:rPr>
                        <a:t>Komplette Abhängigkeit von Anbietern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1200" dirty="0">
                          <a:effectLst/>
                        </a:rPr>
                        <a:t>Große Umstellungen notwendig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673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034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Bewertung der Lösungen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C33F-8D8F-4552-8DB4-FF7613F444F0}" type="datetime1">
              <a:rPr lang="de-DE" smtClean="0"/>
              <a:t>22.12.2017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Gruppe 17 - Outsourcing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5223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810D79F2-21DE-4F45-85A5-5FD687B0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Bewertung der Lösungen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C2DFA5-3446-4C4F-8F60-4141A6F6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8B5F-61A6-44B9-BC60-4090E78325BC}" type="datetime1">
              <a:rPr lang="de-DE" smtClean="0"/>
              <a:t>22.12.2017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7B9432-793B-46E1-9AAB-4FE70CEF0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Gruppe 17 - Outsourcing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60B875-0FE0-4563-A7C4-95F9C72E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15</a:t>
            </a:fld>
            <a:endParaRPr lang="de-DE"/>
          </a:p>
        </p:txBody>
      </p:sp>
      <p:graphicFrame>
        <p:nvGraphicFramePr>
          <p:cNvPr id="2" name="Inhaltsplatzhalter 1">
            <a:extLst>
              <a:ext uri="{FF2B5EF4-FFF2-40B4-BE49-F238E27FC236}">
                <a16:creationId xmlns:a16="http://schemas.microsoft.com/office/drawing/2014/main" id="{1A1AFC8A-FF1D-49A9-9EA9-5F2D7A4EAB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169947"/>
              </p:ext>
            </p:extLst>
          </p:nvPr>
        </p:nvGraphicFramePr>
        <p:xfrm>
          <a:off x="187889" y="1690689"/>
          <a:ext cx="8630433" cy="42606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05884">
                  <a:extLst>
                    <a:ext uri="{9D8B030D-6E8A-4147-A177-3AD203B41FA5}">
                      <a16:colId xmlns:a16="http://schemas.microsoft.com/office/drawing/2014/main" val="747452898"/>
                    </a:ext>
                  </a:extLst>
                </a:gridCol>
                <a:gridCol w="1074479">
                  <a:extLst>
                    <a:ext uri="{9D8B030D-6E8A-4147-A177-3AD203B41FA5}">
                      <a16:colId xmlns:a16="http://schemas.microsoft.com/office/drawing/2014/main" val="2155818878"/>
                    </a:ext>
                  </a:extLst>
                </a:gridCol>
                <a:gridCol w="977030">
                  <a:extLst>
                    <a:ext uri="{9D8B030D-6E8A-4147-A177-3AD203B41FA5}">
                      <a16:colId xmlns:a16="http://schemas.microsoft.com/office/drawing/2014/main" val="210658231"/>
                    </a:ext>
                  </a:extLst>
                </a:gridCol>
                <a:gridCol w="814192">
                  <a:extLst>
                    <a:ext uri="{9D8B030D-6E8A-4147-A177-3AD203B41FA5}">
                      <a16:colId xmlns:a16="http://schemas.microsoft.com/office/drawing/2014/main" val="3076386727"/>
                    </a:ext>
                  </a:extLst>
                </a:gridCol>
                <a:gridCol w="1022436">
                  <a:extLst>
                    <a:ext uri="{9D8B030D-6E8A-4147-A177-3AD203B41FA5}">
                      <a16:colId xmlns:a16="http://schemas.microsoft.com/office/drawing/2014/main" val="209771229"/>
                    </a:ext>
                  </a:extLst>
                </a:gridCol>
                <a:gridCol w="1078804">
                  <a:extLst>
                    <a:ext uri="{9D8B030D-6E8A-4147-A177-3AD203B41FA5}">
                      <a16:colId xmlns:a16="http://schemas.microsoft.com/office/drawing/2014/main" val="3487844755"/>
                    </a:ext>
                  </a:extLst>
                </a:gridCol>
                <a:gridCol w="1078804">
                  <a:extLst>
                    <a:ext uri="{9D8B030D-6E8A-4147-A177-3AD203B41FA5}">
                      <a16:colId xmlns:a16="http://schemas.microsoft.com/office/drawing/2014/main" val="3481762429"/>
                    </a:ext>
                  </a:extLst>
                </a:gridCol>
                <a:gridCol w="1078804">
                  <a:extLst>
                    <a:ext uri="{9D8B030D-6E8A-4147-A177-3AD203B41FA5}">
                      <a16:colId xmlns:a16="http://schemas.microsoft.com/office/drawing/2014/main" val="881452774"/>
                    </a:ext>
                  </a:extLst>
                </a:gridCol>
              </a:tblGrid>
              <a:tr h="382149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Konzept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Konzept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Konzept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50200"/>
                  </a:ext>
                </a:extLst>
              </a:tr>
              <a:tr h="382149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Gewichtung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Punkte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Anzahl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Punkte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Anzahl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Punkte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Anzahl</a:t>
                      </a:r>
                      <a:endParaRPr lang="de-DE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78351"/>
                  </a:ext>
                </a:extLst>
              </a:tr>
              <a:tr h="626416">
                <a:tc>
                  <a:txBody>
                    <a:bodyPr/>
                    <a:lstStyle/>
                    <a:p>
                      <a:r>
                        <a:rPr lang="de-DE" sz="1400" dirty="0"/>
                        <a:t>Erhöhung der Fachkenntnisse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480911"/>
                  </a:ext>
                </a:extLst>
              </a:tr>
              <a:tr h="551145">
                <a:tc>
                  <a:txBody>
                    <a:bodyPr/>
                    <a:lstStyle/>
                    <a:p>
                      <a:r>
                        <a:rPr lang="de-DE" sz="1400" dirty="0"/>
                        <a:t>Verbesserung der Organisation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994151"/>
                  </a:ext>
                </a:extLst>
              </a:tr>
              <a:tr h="382149">
                <a:tc>
                  <a:txBody>
                    <a:bodyPr/>
                    <a:lstStyle/>
                    <a:p>
                      <a:r>
                        <a:rPr lang="de-DE" sz="1400" dirty="0"/>
                        <a:t>Mitarbeiterübernahme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11256"/>
                  </a:ext>
                </a:extLst>
              </a:tr>
              <a:tr h="382149">
                <a:tc>
                  <a:txBody>
                    <a:bodyPr/>
                    <a:lstStyle/>
                    <a:p>
                      <a:r>
                        <a:rPr lang="de-DE" sz="1400" dirty="0"/>
                        <a:t>Dauer der Umsetzung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045586"/>
                  </a:ext>
                </a:extLst>
              </a:tr>
              <a:tr h="382149">
                <a:tc>
                  <a:txBody>
                    <a:bodyPr/>
                    <a:lstStyle/>
                    <a:p>
                      <a:r>
                        <a:rPr lang="de-DE" sz="1400" dirty="0"/>
                        <a:t>Kosten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771521"/>
                  </a:ext>
                </a:extLst>
              </a:tr>
              <a:tr h="382149">
                <a:tc>
                  <a:txBody>
                    <a:bodyPr/>
                    <a:lstStyle/>
                    <a:p>
                      <a:r>
                        <a:rPr lang="de-DE" sz="1400" dirty="0"/>
                        <a:t>Aufwand der Planungen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706534"/>
                  </a:ext>
                </a:extLst>
              </a:tr>
              <a:tr h="382149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u="sng" dirty="0"/>
                        <a:t>Summe:         66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u="sn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u="sng" dirty="0"/>
                        <a:t>Summe:          66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u="sn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u="sng" dirty="0"/>
                        <a:t>Summe:           57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86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876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Umsetzung der Maßnahmen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C33F-8D8F-4552-8DB4-FF7613F444F0}" type="datetime1">
              <a:rPr lang="de-DE" smtClean="0"/>
              <a:t>22.12.2017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Gruppe 17 - Outsourcing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054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810D79F2-21DE-4F45-85A5-5FD687B0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Umsetzung der Maßnahmen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C2DFA5-3446-4C4F-8F60-4141A6F6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8B5F-61A6-44B9-BC60-4090E78325BC}" type="datetime1">
              <a:rPr lang="de-DE" smtClean="0"/>
              <a:t>22.12.2017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7B9432-793B-46E1-9AAB-4FE70CEF0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Gruppe 17 - Outsourcing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60B875-0FE0-4563-A7C4-95F9C72E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17</a:t>
            </a:fld>
            <a:endParaRPr lang="de-DE"/>
          </a:p>
        </p:txBody>
      </p:sp>
      <p:graphicFrame>
        <p:nvGraphicFramePr>
          <p:cNvPr id="2" name="Inhaltsplatzhalter 1">
            <a:extLst>
              <a:ext uri="{FF2B5EF4-FFF2-40B4-BE49-F238E27FC236}">
                <a16:creationId xmlns:a16="http://schemas.microsoft.com/office/drawing/2014/main" id="{362291C8-207D-4AE4-B322-73CF4AA4ED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555830"/>
              </p:ext>
            </p:extLst>
          </p:nvPr>
        </p:nvGraphicFramePr>
        <p:xfrm>
          <a:off x="628650" y="1690689"/>
          <a:ext cx="7886700" cy="4602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29991">
                  <a:extLst>
                    <a:ext uri="{9D8B030D-6E8A-4147-A177-3AD203B41FA5}">
                      <a16:colId xmlns:a16="http://schemas.microsoft.com/office/drawing/2014/main" val="2803938964"/>
                    </a:ext>
                  </a:extLst>
                </a:gridCol>
                <a:gridCol w="4356709">
                  <a:extLst>
                    <a:ext uri="{9D8B030D-6E8A-4147-A177-3AD203B41FA5}">
                      <a16:colId xmlns:a16="http://schemas.microsoft.com/office/drawing/2014/main" val="282664955"/>
                    </a:ext>
                  </a:extLst>
                </a:gridCol>
              </a:tblGrid>
              <a:tr h="323390">
                <a:tc>
                  <a:txBody>
                    <a:bodyPr/>
                    <a:lstStyle/>
                    <a:p>
                      <a:r>
                        <a:rPr lang="de-DE" sz="1600" dirty="0"/>
                        <a:t>Was wird gemacht?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Wer macht es?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990026"/>
                  </a:ext>
                </a:extLst>
              </a:tr>
              <a:tr h="323390">
                <a:tc>
                  <a:txBody>
                    <a:bodyPr/>
                    <a:lstStyle/>
                    <a:p>
                      <a:r>
                        <a:rPr lang="de-DE" sz="1600" dirty="0"/>
                        <a:t>IST-Analyse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Leitung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030697"/>
                  </a:ext>
                </a:extLst>
              </a:tr>
              <a:tr h="323390">
                <a:tc>
                  <a:txBody>
                    <a:bodyPr/>
                    <a:lstStyle/>
                    <a:p>
                      <a:r>
                        <a:rPr lang="de-DE" sz="1600" dirty="0"/>
                        <a:t>Ziele aufstellen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Geschäftsführung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23002"/>
                  </a:ext>
                </a:extLst>
              </a:tr>
              <a:tr h="544184">
                <a:tc>
                  <a:txBody>
                    <a:bodyPr/>
                    <a:lstStyle/>
                    <a:p>
                      <a:r>
                        <a:rPr lang="de-DE" sz="1600" dirty="0"/>
                        <a:t>Auswahl und Bewertung geeigneter Dienstleister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Leitung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953299"/>
                  </a:ext>
                </a:extLst>
              </a:tr>
              <a:tr h="323390">
                <a:tc>
                  <a:txBody>
                    <a:bodyPr/>
                    <a:lstStyle/>
                    <a:p>
                      <a:r>
                        <a:rPr lang="de-DE" sz="1600" dirty="0"/>
                        <a:t>Wahl des Dienstleisters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Geschäftsführung und Leitung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671849"/>
                  </a:ext>
                </a:extLst>
              </a:tr>
              <a:tr h="323390">
                <a:tc>
                  <a:txBody>
                    <a:bodyPr/>
                    <a:lstStyle/>
                    <a:p>
                      <a:r>
                        <a:rPr lang="de-DE" sz="1600" dirty="0"/>
                        <a:t>Ressourcenbedarf planen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Fachabteilungen und Leitung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93158"/>
                  </a:ext>
                </a:extLst>
              </a:tr>
              <a:tr h="323390">
                <a:tc>
                  <a:txBody>
                    <a:bodyPr/>
                    <a:lstStyle/>
                    <a:p>
                      <a:r>
                        <a:rPr lang="de-DE" sz="1600" dirty="0"/>
                        <a:t>Maßnahmen planen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Leitung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992411"/>
                  </a:ext>
                </a:extLst>
              </a:tr>
              <a:tr h="323390">
                <a:tc>
                  <a:txBody>
                    <a:bodyPr/>
                    <a:lstStyle/>
                    <a:p>
                      <a:r>
                        <a:rPr lang="de-DE" sz="1600" dirty="0"/>
                        <a:t>Handlungsalternativen festlegen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Leitung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890289"/>
                  </a:ext>
                </a:extLst>
              </a:tr>
              <a:tr h="323390">
                <a:tc>
                  <a:txBody>
                    <a:bodyPr/>
                    <a:lstStyle/>
                    <a:p>
                      <a:r>
                        <a:rPr lang="de-DE" sz="1600" dirty="0"/>
                        <a:t>Risiken analysieren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Leitung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958789"/>
                  </a:ext>
                </a:extLst>
              </a:tr>
              <a:tr h="323390">
                <a:tc>
                  <a:txBody>
                    <a:bodyPr/>
                    <a:lstStyle/>
                    <a:p>
                      <a:r>
                        <a:rPr lang="de-DE" sz="1600" dirty="0"/>
                        <a:t>Zeitpunkt festlegen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Alle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259432"/>
                  </a:ext>
                </a:extLst>
              </a:tr>
              <a:tr h="323390">
                <a:tc>
                  <a:txBody>
                    <a:bodyPr/>
                    <a:lstStyle/>
                    <a:p>
                      <a:r>
                        <a:rPr lang="de-DE" sz="1600" dirty="0"/>
                        <a:t>Outsourcing-Strategie festlegen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Leitung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310636"/>
                  </a:ext>
                </a:extLst>
              </a:tr>
              <a:tr h="323390">
                <a:tc>
                  <a:txBody>
                    <a:bodyPr/>
                    <a:lstStyle/>
                    <a:p>
                      <a:r>
                        <a:rPr lang="de-DE" sz="1600" dirty="0"/>
                        <a:t>Vertragsgestaltung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Geschäftsführung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625752"/>
                  </a:ext>
                </a:extLst>
              </a:tr>
              <a:tr h="323390">
                <a:tc>
                  <a:txBody>
                    <a:bodyPr/>
                    <a:lstStyle/>
                    <a:p>
                      <a:r>
                        <a:rPr lang="de-DE" sz="1600" dirty="0"/>
                        <a:t>Kontrolle über Vertragserfüllung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Leitung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119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219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810D79F2-21DE-4F45-85A5-5FD687B0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Umsetzung der Maßnahmen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C2DFA5-3446-4C4F-8F60-4141A6F6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8B5F-61A6-44B9-BC60-4090E78325BC}" type="datetime1">
              <a:rPr lang="de-DE" smtClean="0"/>
              <a:t>22.12.2017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7B9432-793B-46E1-9AAB-4FE70CEF0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Gruppe 17 - Outsourcing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60B875-0FE0-4563-A7C4-95F9C72E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18</a:t>
            </a:fld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75C434BE-1AD8-473E-96D9-FB2618325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Maßnahmenkontrolle:</a:t>
            </a:r>
          </a:p>
          <a:p>
            <a:pPr lvl="1"/>
            <a:r>
              <a:rPr lang="de-DE" dirty="0"/>
              <a:t>Mitarbeiter bzgl. Zufriedenheit befragen</a:t>
            </a:r>
          </a:p>
          <a:p>
            <a:pPr lvl="1"/>
            <a:r>
              <a:rPr lang="de-DE" dirty="0"/>
              <a:t>Regelmäßige Kostenkontrolle</a:t>
            </a:r>
          </a:p>
          <a:p>
            <a:pPr lvl="1"/>
            <a:r>
              <a:rPr lang="de-DE" dirty="0"/>
              <a:t>Überwachung des Projektverlaufs</a:t>
            </a:r>
          </a:p>
          <a:p>
            <a:pPr lvl="1"/>
            <a:r>
              <a:rPr lang="de-DE" dirty="0"/>
              <a:t>Endbewertung des Projekts</a:t>
            </a:r>
          </a:p>
          <a:p>
            <a:pPr lvl="1"/>
            <a:endParaRPr lang="de-DE" dirty="0"/>
          </a:p>
          <a:p>
            <a:r>
              <a:rPr lang="de-DE" dirty="0"/>
              <a:t>Definition von Kennzahlen:</a:t>
            </a:r>
          </a:p>
          <a:p>
            <a:pPr lvl="1"/>
            <a:r>
              <a:rPr lang="de-DE" dirty="0"/>
              <a:t>Erfüllung der Anforderungen</a:t>
            </a:r>
          </a:p>
          <a:p>
            <a:pPr lvl="1"/>
            <a:r>
              <a:rPr lang="de-DE" dirty="0"/>
              <a:t>Mitarbeiterzufriedenheit</a:t>
            </a:r>
          </a:p>
          <a:p>
            <a:pPr lvl="1"/>
            <a:r>
              <a:rPr lang="de-DE" dirty="0"/>
              <a:t>Zukünftige Kosten der IT</a:t>
            </a:r>
          </a:p>
          <a:p>
            <a:pPr lvl="1"/>
            <a:r>
              <a:rPr lang="de-DE" dirty="0"/>
              <a:t>Quote der Projekte, die innerhalb des vorgegebenen Zeitrahmen erfolgreich abgeschlossen werden</a:t>
            </a:r>
          </a:p>
        </p:txBody>
      </p:sp>
    </p:spTree>
    <p:extLst>
      <p:ext uri="{BB962C8B-B14F-4D97-AF65-F5344CB8AC3E}">
        <p14:creationId xmlns:p14="http://schemas.microsoft.com/office/powerpoint/2010/main" val="1757663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F9CF4265-21E8-4925-ABD3-80F735472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Ende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C172F8-ECA0-4186-BAD5-C8B850DBC2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908916-0E97-4BE7-BA5A-1083F466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5EDC-E535-4FA1-86F6-138A81077673}" type="datetime1">
              <a:rPr lang="de-DE" smtClean="0"/>
              <a:t>22.12.2017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FC966A-2C56-44A3-9A0E-7603DC8BF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Yannic Boida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DF0C98-0E0B-485B-BF29-FAF7F3A9D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59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Problembeschreibung</a:t>
            </a:r>
          </a:p>
          <a:p>
            <a:r>
              <a:rPr lang="de-DE" dirty="0"/>
              <a:t>Problemanalyse (5xWarum, Fischgrätendiagramm)</a:t>
            </a:r>
          </a:p>
          <a:p>
            <a:r>
              <a:rPr lang="de-DE" dirty="0"/>
              <a:t>Lösungsvorschläge</a:t>
            </a:r>
          </a:p>
          <a:p>
            <a:r>
              <a:rPr lang="de-DE" dirty="0"/>
              <a:t>Bewertung der Lösungen (Nutzwertanalyse)</a:t>
            </a:r>
          </a:p>
          <a:p>
            <a:r>
              <a:rPr lang="de-DE" dirty="0"/>
              <a:t>Pro- und Kontra-Argumente</a:t>
            </a:r>
          </a:p>
          <a:p>
            <a:r>
              <a:rPr lang="de-DE" dirty="0"/>
              <a:t>Umsetzung der Maßnahmen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2C8F-301A-4A91-8808-59FF8F8D6A30}" type="datetime1">
              <a:rPr lang="de-DE" smtClean="0"/>
              <a:t>22.12.2017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Gruppe 17 - Outsourcing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47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Problembeschreibung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C33F-8D8F-4552-8DB4-FF7613F444F0}" type="datetime1">
              <a:rPr lang="de-DE" smtClean="0"/>
              <a:t>22.12.2017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Gruppe 17 - Outsourcing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260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810D79F2-21DE-4F45-85A5-5FD687B0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Problembeschreibung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DC227D52-E8EC-477B-8E8A-10846C05D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Ist-Zustand der IT-Abteilung:</a:t>
            </a:r>
          </a:p>
          <a:p>
            <a:pPr lvl="1"/>
            <a:r>
              <a:rPr lang="de-DE" dirty="0"/>
              <a:t>450 Mitarbeiter, zentrale Abteilung des Unternehmens</a:t>
            </a:r>
          </a:p>
          <a:p>
            <a:pPr lvl="1"/>
            <a:r>
              <a:rPr lang="de-DE" dirty="0"/>
              <a:t>Unterteilt in Softwareentwicklung, Netzwerk und Datenbanken</a:t>
            </a:r>
          </a:p>
          <a:p>
            <a:pPr lvl="1"/>
            <a:r>
              <a:rPr lang="de-DE" dirty="0"/>
              <a:t>Kein direkter Kontakt zu den Fachabteilungen/Werke/Vertriebe</a:t>
            </a:r>
          </a:p>
          <a:p>
            <a:pPr lvl="1"/>
            <a:r>
              <a:rPr lang="de-DE" dirty="0"/>
              <a:t>Starkes Wachstum in den letzten Jahren führten zu Problemen </a:t>
            </a:r>
          </a:p>
          <a:p>
            <a:pPr lvl="1"/>
            <a:r>
              <a:rPr lang="de-DE" dirty="0"/>
              <a:t>Budget wird regelmäßig überzogen, Anwenderzufriedenheit sinkt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b="1" dirty="0"/>
              <a:t>Was ist das Problem?</a:t>
            </a:r>
          </a:p>
          <a:p>
            <a:pPr lvl="1"/>
            <a:r>
              <a:rPr lang="de-DE" dirty="0"/>
              <a:t>Mangelhafte Effizienz in der Projektdurchführung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C2DFA5-3446-4C4F-8F60-4141A6F6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8B5F-61A6-44B9-BC60-4090E78325BC}" type="datetime1">
              <a:rPr lang="de-DE" smtClean="0"/>
              <a:t>22.12.2017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7B9432-793B-46E1-9AAB-4FE70CEF0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Gruppe 17 - Outsourcing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60B875-0FE0-4563-A7C4-95F9C72E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578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810D79F2-21DE-4F45-85A5-5FD687B0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Problembeschreibung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DC227D52-E8EC-477B-8E8A-10846C05D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/>
              <a:t>Wie erkennt man das Problem?</a:t>
            </a:r>
          </a:p>
          <a:p>
            <a:pPr lvl="1"/>
            <a:r>
              <a:rPr lang="de-DE" dirty="0"/>
              <a:t>Regelmäßige Budgetüberschreitungen</a:t>
            </a:r>
          </a:p>
          <a:p>
            <a:pPr lvl="1"/>
            <a:r>
              <a:rPr lang="de-DE" dirty="0"/>
              <a:t>Für Branche unüblich hohe IT-Kosten</a:t>
            </a:r>
          </a:p>
          <a:p>
            <a:pPr lvl="1"/>
            <a:r>
              <a:rPr lang="de-DE" dirty="0"/>
              <a:t>Sinkende Anwenderzufriedenheit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b="1" dirty="0"/>
              <a:t>Wo liegen die Schwerpunkte?</a:t>
            </a:r>
          </a:p>
          <a:p>
            <a:pPr lvl="1"/>
            <a:r>
              <a:rPr lang="de-DE" dirty="0"/>
              <a:t>In der Durchführung der Projekte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b="1" dirty="0"/>
              <a:t>Warum ist es ein Problem?</a:t>
            </a:r>
          </a:p>
          <a:p>
            <a:pPr lvl="1"/>
            <a:r>
              <a:rPr lang="de-DE" dirty="0"/>
              <a:t>Image der IT-Abteilung leidet stark</a:t>
            </a:r>
          </a:p>
          <a:p>
            <a:pPr lvl="1"/>
            <a:r>
              <a:rPr lang="de-DE" dirty="0"/>
              <a:t>Projekte verzögern sich regelmäßig und sind oft nicht zufriedenstellend</a:t>
            </a:r>
          </a:p>
          <a:p>
            <a:pPr lvl="1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C2DFA5-3446-4C4F-8F60-4141A6F6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8B5F-61A6-44B9-BC60-4090E78325BC}" type="datetime1">
              <a:rPr lang="de-DE" smtClean="0"/>
              <a:t>22.12.2017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7B9432-793B-46E1-9AAB-4FE70CEF0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Gruppe 17 - Outsourcing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60B875-0FE0-4563-A7C4-95F9C72E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01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810D79F2-21DE-4F45-85A5-5FD687B0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Problembeschreibung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DC227D52-E8EC-477B-8E8A-10846C05D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Welche Folgen hat das Problem?</a:t>
            </a:r>
          </a:p>
          <a:p>
            <a:pPr lvl="1"/>
            <a:r>
              <a:rPr lang="de-DE" dirty="0"/>
              <a:t>Unzufriedene Mitarbeiter</a:t>
            </a:r>
          </a:p>
          <a:p>
            <a:pPr lvl="1"/>
            <a:r>
              <a:rPr lang="de-DE" dirty="0"/>
              <a:t>Finanzielle Verluste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C2DFA5-3446-4C4F-8F60-4141A6F6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8B5F-61A6-44B9-BC60-4090E78325BC}" type="datetime1">
              <a:rPr lang="de-DE" smtClean="0"/>
              <a:t>22.12.2017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7B9432-793B-46E1-9AAB-4FE70CEF0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Gruppe 17 - Outsourcing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60B875-0FE0-4563-A7C4-95F9C72E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704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Problemanalyse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C33F-8D8F-4552-8DB4-FF7613F444F0}" type="datetime1">
              <a:rPr lang="de-DE" smtClean="0"/>
              <a:t>22.12.2017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Gruppe 17 - Outsourcing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639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810D79F2-21DE-4F45-85A5-5FD687B0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Problemanalyse</a:t>
            </a:r>
          </a:p>
        </p:txBody>
      </p:sp>
      <p:graphicFrame>
        <p:nvGraphicFramePr>
          <p:cNvPr id="2" name="Inhaltsplatzhalter 1">
            <a:extLst>
              <a:ext uri="{FF2B5EF4-FFF2-40B4-BE49-F238E27FC236}">
                <a16:creationId xmlns:a16="http://schemas.microsoft.com/office/drawing/2014/main" id="{0891E6D6-FD02-4382-97B3-65E34C98F7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615491"/>
              </p:ext>
            </p:extLst>
          </p:nvPr>
        </p:nvGraphicFramePr>
        <p:xfrm>
          <a:off x="628650" y="1469617"/>
          <a:ext cx="8127042" cy="49120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15800">
                  <a:extLst>
                    <a:ext uri="{9D8B030D-6E8A-4147-A177-3AD203B41FA5}">
                      <a16:colId xmlns:a16="http://schemas.microsoft.com/office/drawing/2014/main" val="2243099213"/>
                    </a:ext>
                  </a:extLst>
                </a:gridCol>
                <a:gridCol w="5411242">
                  <a:extLst>
                    <a:ext uri="{9D8B030D-6E8A-4147-A177-3AD203B41FA5}">
                      <a16:colId xmlns:a16="http://schemas.microsoft.com/office/drawing/2014/main" val="3935138469"/>
                    </a:ext>
                  </a:extLst>
                </a:gridCol>
              </a:tblGrid>
              <a:tr h="522968">
                <a:tc>
                  <a:txBody>
                    <a:bodyPr/>
                    <a:lstStyle/>
                    <a:p>
                      <a:r>
                        <a:rPr lang="de-DE" dirty="0"/>
                        <a:t>Warum ist die Effizienz der IT-Abteilung mangelhaft?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Antwort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241400"/>
                  </a:ext>
                </a:extLst>
              </a:tr>
              <a:tr h="52296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dirty="0"/>
                        <a:t>1. Warum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Projekt-Durchführungen innerhalb der IT-Abteilung sind mangelhaft.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349367"/>
                  </a:ext>
                </a:extLst>
              </a:tr>
              <a:tr h="522968">
                <a:tc>
                  <a:txBody>
                    <a:bodyPr/>
                    <a:lstStyle/>
                    <a:p>
                      <a:r>
                        <a:rPr lang="de-DE" dirty="0"/>
                        <a:t>2. Warum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Einhalten von Terminen und Qualität des Endproduktes schwanken stark von Projekt zu Projekt.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604257"/>
                  </a:ext>
                </a:extLst>
              </a:tr>
              <a:tr h="522968">
                <a:tc>
                  <a:txBody>
                    <a:bodyPr/>
                    <a:lstStyle/>
                    <a:p>
                      <a:r>
                        <a:rPr lang="de-DE" dirty="0"/>
                        <a:t>3. Warum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Die Kommunikation zwischen IT und Fachabteilungen ist während der Projekte fast nicht möglich, das fachliche Niveau der Mitarbeiter ist teilweise sehr unterschiedlich.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245710"/>
                  </a:ext>
                </a:extLst>
              </a:tr>
              <a:tr h="522968">
                <a:tc>
                  <a:txBody>
                    <a:bodyPr/>
                    <a:lstStyle/>
                    <a:p>
                      <a:r>
                        <a:rPr lang="de-DE" dirty="0"/>
                        <a:t>4. Warum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Prozesse sind nicht optimiert, dem IT-Personal mangelt es an Qualität.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516861"/>
                  </a:ext>
                </a:extLst>
              </a:tr>
              <a:tr h="522968">
                <a:tc>
                  <a:txBody>
                    <a:bodyPr/>
                    <a:lstStyle/>
                    <a:p>
                      <a:r>
                        <a:rPr lang="de-DE" dirty="0"/>
                        <a:t>5. Warum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Mangelnde Organisation und Schulung.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823916"/>
                  </a:ext>
                </a:extLst>
              </a:tr>
              <a:tr h="522968">
                <a:tc>
                  <a:txBody>
                    <a:bodyPr/>
                    <a:lstStyle/>
                    <a:p>
                      <a:r>
                        <a:rPr lang="de-DE" dirty="0"/>
                        <a:t>Hauptursache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Schulungskonzept nicht ausreichend, organisatorische Probleme innerhalb der IT.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171252"/>
                  </a:ext>
                </a:extLst>
              </a:tr>
            </a:tbl>
          </a:graphicData>
        </a:graphic>
      </p:graphicFrame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C2DFA5-3446-4C4F-8F60-4141A6F6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8B5F-61A6-44B9-BC60-4090E78325BC}" type="datetime1">
              <a:rPr lang="de-DE" smtClean="0"/>
              <a:t>22.12.2017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7B9432-793B-46E1-9AAB-4FE70CEF0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Gruppe 17 - Outsourcing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60B875-0FE0-4563-A7C4-95F9C72E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15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810D79F2-21DE-4F45-85A5-5FD687B0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Problemanalyse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C2DFA5-3446-4C4F-8F60-4141A6F6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8B5F-61A6-44B9-BC60-4090E78325BC}" type="datetime1">
              <a:rPr lang="de-DE" smtClean="0"/>
              <a:t>22.12.2017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7B9432-793B-46E1-9AAB-4FE70CEF0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Gruppe 17 - Outsourcing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60B875-0FE0-4563-A7C4-95F9C72E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C0F-E79C-4C02-A18F-D33595D1223A}" type="slidenum">
              <a:rPr lang="de-DE" smtClean="0"/>
              <a:t>9</a:t>
            </a:fld>
            <a:endParaRPr lang="de-DE"/>
          </a:p>
        </p:txBody>
      </p:sp>
      <p:pic>
        <p:nvPicPr>
          <p:cNvPr id="11" name="Inhaltsplatzhalter 10">
            <a:extLst>
              <a:ext uri="{FF2B5EF4-FFF2-40B4-BE49-F238E27FC236}">
                <a16:creationId xmlns:a16="http://schemas.microsoft.com/office/drawing/2014/main" id="{01E754DC-D4B9-46AF-B451-AAB6610A33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02" y="1496428"/>
            <a:ext cx="5435643" cy="4701097"/>
          </a:xfrm>
        </p:spPr>
      </p:pic>
    </p:spTree>
    <p:extLst>
      <p:ext uri="{BB962C8B-B14F-4D97-AF65-F5344CB8AC3E}">
        <p14:creationId xmlns:p14="http://schemas.microsoft.com/office/powerpoint/2010/main" val="104500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731</Words>
  <Application>Microsoft Office PowerPoint</Application>
  <PresentationFormat>Bildschirmpräsentation (4:3)</PresentationFormat>
  <Paragraphs>249</Paragraphs>
  <Slides>19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</vt:lpstr>
      <vt:lpstr>Welche Outsourcingmaßnahmen sind sinnvoll und wie ist das Partnerkonzept?  Welche Alternativen Outsourcingmöglichkeiten sind vorhanden?</vt:lpstr>
      <vt:lpstr>Gliederung</vt:lpstr>
      <vt:lpstr>Problembeschreibung</vt:lpstr>
      <vt:lpstr>Problembeschreibung</vt:lpstr>
      <vt:lpstr>Problembeschreibung</vt:lpstr>
      <vt:lpstr>Problembeschreibung</vt:lpstr>
      <vt:lpstr>Problemanalyse</vt:lpstr>
      <vt:lpstr>Problemanalyse</vt:lpstr>
      <vt:lpstr>Problemanalyse</vt:lpstr>
      <vt:lpstr>Lösungsvorschläge</vt:lpstr>
      <vt:lpstr>Lösungsvorschläge</vt:lpstr>
      <vt:lpstr>Pro- und Kontra-Argumente</vt:lpstr>
      <vt:lpstr>Pro- und Kontra-Argumente</vt:lpstr>
      <vt:lpstr>Bewertung der Lösungen</vt:lpstr>
      <vt:lpstr>Bewertung der Lösungen</vt:lpstr>
      <vt:lpstr>Umsetzung der Maßnahmen</vt:lpstr>
      <vt:lpstr>Umsetzung der Maßnahmen</vt:lpstr>
      <vt:lpstr>Umsetzung der Maßnahmen</vt:lpstr>
      <vt:lpstr>Ende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Spam-Angriffe auf Websites und Spam-Protection Lösungsansätze</dc:title>
  <dc:creator>Yannic Boida</dc:creator>
  <cp:lastModifiedBy>Hamid Khalil</cp:lastModifiedBy>
  <cp:revision>201</cp:revision>
  <dcterms:created xsi:type="dcterms:W3CDTF">2017-03-19T12:13:47Z</dcterms:created>
  <dcterms:modified xsi:type="dcterms:W3CDTF">2017-12-22T10:34:46Z</dcterms:modified>
</cp:coreProperties>
</file>