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94" r:id="rId5"/>
    <p:sldId id="295" r:id="rId6"/>
    <p:sldId id="296" r:id="rId7"/>
    <p:sldId id="297" r:id="rId8"/>
    <p:sldId id="299" r:id="rId9"/>
    <p:sldId id="298" r:id="rId10"/>
    <p:sldId id="303" r:id="rId11"/>
    <p:sldId id="302" r:id="rId12"/>
    <p:sldId id="304" r:id="rId13"/>
    <p:sldId id="305" r:id="rId14"/>
    <p:sldId id="306" r:id="rId15"/>
    <p:sldId id="292" r:id="rId16"/>
    <p:sldId id="29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abor" initials="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85"/>
  </p:normalViewPr>
  <p:slideViewPr>
    <p:cSldViewPr snapToGrid="0">
      <p:cViewPr varScale="1">
        <p:scale>
          <a:sx n="58" d="100"/>
          <a:sy n="58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4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D7E38-5849-4280-9F52-F9C641D96CE5}" type="datetimeFigureOut">
              <a:rPr lang="de-DE" smtClean="0"/>
              <a:t>07.12.17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E6A10-4E4F-4376-B88F-62EF0CCF09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46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Lektüre: „IT-Management im Zeitalter der Digitalisierung“ – Nils Urbach, Frederik </a:t>
            </a:r>
            <a:r>
              <a:rPr lang="de-DE" dirty="0" err="1"/>
              <a:t>Ahlemann</a:t>
            </a:r>
            <a:r>
              <a:rPr lang="de-DE" dirty="0"/>
              <a:t> Springer Verlag + 2!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141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21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250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484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11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867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896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198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723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E6A10-4E4F-4376-B88F-62EF0CCF092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76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BA1E-C642-4929-A0A7-BF41F2549CD7}" type="datetime1">
              <a:rPr lang="de-DE" smtClean="0"/>
              <a:t>07.12.17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51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A9F0-7D92-46B5-A0BC-82F04CAAFC7A}" type="datetime1">
              <a:rPr lang="de-DE" smtClean="0"/>
              <a:t>07.12.17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02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66C1-A630-44EC-A9DA-2C1EC20B6F8F}" type="datetime1">
              <a:rPr lang="de-DE" smtClean="0"/>
              <a:t>07.12.17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02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673D-60FE-4B06-BEE3-37ABA734AEE4}" type="datetime1">
              <a:rPr lang="de-DE" smtClean="0"/>
              <a:t>07.12.17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0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349D-83B6-404D-B51A-A7159438D203}" type="datetime1">
              <a:rPr lang="de-DE" smtClean="0"/>
              <a:t>07.12.17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80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49E-7440-4DDE-8039-F4ACD7273899}" type="datetime1">
              <a:rPr lang="de-DE" smtClean="0"/>
              <a:t>07.12.17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48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FE8A-7C51-4A7A-8377-426DA95E9EE7}" type="datetime1">
              <a:rPr lang="de-DE" smtClean="0"/>
              <a:t>07.12.17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49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DCA1-303F-49C8-BA18-CD75192B8EA0}" type="datetime1">
              <a:rPr lang="de-DE" smtClean="0"/>
              <a:t>07.12.17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44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BE94-22A4-4C57-93A3-F286F8A9FBFD}" type="datetime1">
              <a:rPr lang="de-DE" smtClean="0"/>
              <a:t>07.12.17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76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3065CA-D87B-4FA4-8773-636459959AE4}" type="datetime1">
              <a:rPr lang="de-DE" smtClean="0"/>
              <a:t>07.12.17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82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0C8B-D523-4C4F-BAC4-610050892DE3}" type="datetime1">
              <a:rPr lang="de-DE" smtClean="0"/>
              <a:t>07.12.17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5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750408-324E-47F7-A9E5-9D6F11AFA2CD}" type="datetime1">
              <a:rPr lang="de-DE" smtClean="0"/>
              <a:t>07.12.17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C2EF58-3B7A-41B2-AA5A-B93302816E7D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70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26C2A0B7-40DB-42BA-88E1-0E0549A27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125" y="4973003"/>
            <a:ext cx="9144000" cy="1655762"/>
          </a:xfrm>
        </p:spPr>
        <p:txBody>
          <a:bodyPr>
            <a:normAutofit/>
          </a:bodyPr>
          <a:lstStyle/>
          <a:p>
            <a:r>
              <a:rPr lang="de-DE" sz="2000" dirty="0"/>
              <a:t>Erstellt von: </a:t>
            </a:r>
            <a:r>
              <a:rPr lang="de-DE" sz="2000" dirty="0" err="1"/>
              <a:t>Ekant</a:t>
            </a:r>
            <a:r>
              <a:rPr lang="de-DE" sz="2000" dirty="0"/>
              <a:t> </a:t>
            </a:r>
            <a:r>
              <a:rPr lang="de-DE" sz="2000" dirty="0" smtClean="0"/>
              <a:t>Lund, Mohamed </a:t>
            </a:r>
            <a:r>
              <a:rPr lang="de-DE" sz="2000" dirty="0" err="1" smtClean="0"/>
              <a:t>kaddouri</a:t>
            </a:r>
            <a:r>
              <a:rPr lang="de-DE" sz="2000" dirty="0" smtClean="0"/>
              <a:t>, </a:t>
            </a:r>
            <a:r>
              <a:rPr lang="de-DE" sz="2000" dirty="0" err="1" smtClean="0"/>
              <a:t>merve</a:t>
            </a:r>
            <a:r>
              <a:rPr lang="de-DE" sz="2000" dirty="0" smtClean="0"/>
              <a:t> </a:t>
            </a:r>
            <a:r>
              <a:rPr lang="de-DE" sz="2000" dirty="0" err="1" smtClean="0"/>
              <a:t>balikci</a:t>
            </a:r>
            <a:endParaRPr lang="de-DE" sz="2000" dirty="0"/>
          </a:p>
          <a:p>
            <a:r>
              <a:rPr lang="de-DE" sz="2000" dirty="0" err="1"/>
              <a:t>Matr</a:t>
            </a:r>
            <a:r>
              <a:rPr lang="de-DE" sz="2000" dirty="0"/>
              <a:t>. Nr.: </a:t>
            </a:r>
            <a:r>
              <a:rPr lang="de-DE" sz="2000" dirty="0" smtClean="0"/>
              <a:t>5103009, 5091548</a:t>
            </a:r>
            <a:r>
              <a:rPr lang="de-DE" sz="2000" smtClean="0"/>
              <a:t>, </a:t>
            </a:r>
            <a:r>
              <a:rPr lang="de-DE" sz="2000" smtClean="0"/>
              <a:t>5111855</a:t>
            </a:r>
            <a:endParaRPr lang="de-DE" sz="2000" dirty="0"/>
          </a:p>
          <a:p>
            <a:r>
              <a:rPr lang="de-DE" sz="2000" dirty="0" err="1"/>
              <a:t>B.Sc</a:t>
            </a:r>
            <a:r>
              <a:rPr lang="de-DE" sz="2000" dirty="0"/>
              <a:t>. Wirtschaftsinformatik 5. Semester</a:t>
            </a:r>
          </a:p>
        </p:txBody>
      </p:sp>
      <p:pic>
        <p:nvPicPr>
          <p:cNvPr id="5" name="Grafik 4" descr="Ein Bild, das Objekt, Schild, sitzend, Himmel enthält.&#10;&#10;Mit hoher Zuverlässigkeit generierte Beschreibung">
            <a:extLst>
              <a:ext uri="{FF2B5EF4-FFF2-40B4-BE49-F238E27FC236}">
                <a16:creationId xmlns="" xmlns:a16="http://schemas.microsoft.com/office/drawing/2014/main" id="{35F18829-E273-47F7-B6EE-07D191F37B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42" y="544749"/>
            <a:ext cx="9718766" cy="1182985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26AD57E1-8E75-47B3-A632-07342861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1</a:t>
            </a:fld>
            <a:endParaRPr lang="de-DE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400" dirty="0" smtClean="0"/>
              <a:t>Wie kann User Experience im Unternehmen erreicht und gemessen werden? Gibt es überhaupt Alternativen zur UX?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31508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Lösung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 Eigene Systemoberfläche programmieren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Pro</a:t>
            </a:r>
            <a:r>
              <a:rPr lang="de-DE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Individualität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Schnelle Reaktionsfähigkeit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Direkter Kontakt zum Software-Hersteller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Änderungen möglich</a:t>
            </a:r>
          </a:p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Kontra</a:t>
            </a:r>
            <a:r>
              <a:rPr lang="de-DE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</a:t>
            </a:r>
            <a:r>
              <a:rPr lang="de-DE" sz="2400" dirty="0" smtClean="0"/>
              <a:t>Hohe </a:t>
            </a:r>
            <a:r>
              <a:rPr lang="de-DE" sz="2400" dirty="0"/>
              <a:t>Entwicklungskosten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Lange Entwicklungszeit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10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72995" y="6459785"/>
            <a:ext cx="116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 1</a:t>
            </a:r>
            <a:r>
              <a:rPr lang="de-DE" dirty="0">
                <a:solidFill>
                  <a:schemeClr val="bg1"/>
                </a:solidFill>
              </a:rPr>
              <a:t>. Problembeschreibung	</a:t>
            </a:r>
            <a:r>
              <a:rPr lang="de-DE" dirty="0" smtClean="0">
                <a:solidFill>
                  <a:schemeClr val="bg1"/>
                </a:solidFill>
              </a:rPr>
              <a:t> 2</a:t>
            </a:r>
            <a:r>
              <a:rPr lang="de-DE" dirty="0">
                <a:solidFill>
                  <a:schemeClr val="bg1"/>
                </a:solidFill>
              </a:rPr>
              <a:t>. </a:t>
            </a:r>
            <a:r>
              <a:rPr lang="de-DE" dirty="0" smtClean="0">
                <a:solidFill>
                  <a:schemeClr val="bg1"/>
                </a:solidFill>
              </a:rPr>
              <a:t>Ursachenanalyse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b="1" dirty="0" smtClean="0">
                <a:solidFill>
                  <a:schemeClr val="bg1"/>
                </a:solidFill>
              </a:rPr>
              <a:t>3</a:t>
            </a:r>
            <a:r>
              <a:rPr lang="de-DE" b="1" dirty="0">
                <a:solidFill>
                  <a:schemeClr val="bg1"/>
                </a:solidFill>
              </a:rPr>
              <a:t>. </a:t>
            </a:r>
            <a:r>
              <a:rPr lang="de-DE" b="1" u="sng" dirty="0">
                <a:solidFill>
                  <a:schemeClr val="bg1"/>
                </a:solidFill>
              </a:rPr>
              <a:t>Lösung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    </a:t>
            </a:r>
            <a:r>
              <a:rPr lang="de-DE" dirty="0">
                <a:solidFill>
                  <a:schemeClr val="bg1"/>
                </a:solidFill>
              </a:rPr>
              <a:t>4. Maßnahmen 		</a:t>
            </a:r>
            <a:r>
              <a:rPr lang="de-DE" dirty="0" smtClean="0">
                <a:solidFill>
                  <a:schemeClr val="bg1"/>
                </a:solidFill>
              </a:rPr>
              <a:t> 5</a:t>
            </a:r>
            <a:r>
              <a:rPr lang="de-DE" dirty="0">
                <a:solidFill>
                  <a:schemeClr val="bg1"/>
                </a:solidFill>
              </a:rPr>
              <a:t>. Maßnahmenkontrolle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6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Lösung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 Standardisierung</a:t>
            </a:r>
            <a:endParaRPr lang="de-DE" sz="4300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Pro</a:t>
            </a:r>
            <a:r>
              <a:rPr lang="de-DE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Kosten sind verhältnismäßig gering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Kurze Einführungsdauer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Sofortige Verfügbarkeit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Service und Wartung vom Anbieter</a:t>
            </a:r>
          </a:p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Kontra</a:t>
            </a:r>
            <a:r>
              <a:rPr lang="de-DE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Schulung der Mitarbeiter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Wartungskosten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Abhängigkeit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11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72995" y="6459785"/>
            <a:ext cx="116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 1</a:t>
            </a:r>
            <a:r>
              <a:rPr lang="de-DE" dirty="0">
                <a:solidFill>
                  <a:schemeClr val="bg1"/>
                </a:solidFill>
              </a:rPr>
              <a:t>. Problembeschreibung	</a:t>
            </a:r>
            <a:r>
              <a:rPr lang="de-DE" dirty="0" smtClean="0">
                <a:solidFill>
                  <a:schemeClr val="bg1"/>
                </a:solidFill>
              </a:rPr>
              <a:t> 2</a:t>
            </a:r>
            <a:r>
              <a:rPr lang="de-DE" dirty="0">
                <a:solidFill>
                  <a:schemeClr val="bg1"/>
                </a:solidFill>
              </a:rPr>
              <a:t>. </a:t>
            </a:r>
            <a:r>
              <a:rPr lang="de-DE" dirty="0" smtClean="0">
                <a:solidFill>
                  <a:schemeClr val="bg1"/>
                </a:solidFill>
              </a:rPr>
              <a:t>Ursachenanalyse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b="1" dirty="0" smtClean="0">
                <a:solidFill>
                  <a:schemeClr val="bg1"/>
                </a:solidFill>
              </a:rPr>
              <a:t>3</a:t>
            </a:r>
            <a:r>
              <a:rPr lang="de-DE" b="1" dirty="0">
                <a:solidFill>
                  <a:schemeClr val="bg1"/>
                </a:solidFill>
              </a:rPr>
              <a:t>. </a:t>
            </a:r>
            <a:r>
              <a:rPr lang="de-DE" b="1" u="sng" dirty="0">
                <a:solidFill>
                  <a:schemeClr val="bg1"/>
                </a:solidFill>
              </a:rPr>
              <a:t>Lösung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    </a:t>
            </a:r>
            <a:r>
              <a:rPr lang="de-DE" dirty="0">
                <a:solidFill>
                  <a:schemeClr val="bg1"/>
                </a:solidFill>
              </a:rPr>
              <a:t>4. Maßnahmen 		</a:t>
            </a:r>
            <a:r>
              <a:rPr lang="de-DE" dirty="0" smtClean="0">
                <a:solidFill>
                  <a:schemeClr val="bg1"/>
                </a:solidFill>
              </a:rPr>
              <a:t> 5</a:t>
            </a:r>
            <a:r>
              <a:rPr lang="de-DE" dirty="0">
                <a:solidFill>
                  <a:schemeClr val="bg1"/>
                </a:solidFill>
              </a:rPr>
              <a:t>. Maßnahmenkontrolle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43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Lösung</a:t>
            </a:r>
            <a:b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 Update der Systeme</a:t>
            </a:r>
            <a:endParaRPr lang="de-DE" sz="4300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Pro</a:t>
            </a:r>
            <a:r>
              <a:rPr lang="de-DE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Angepasst an einzelne Prozesse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Fehlerbehebung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Neue Funktionen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Benutzerfreundlichere Oberfläche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Günstig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Schnelle Durchführbarkeit</a:t>
            </a:r>
            <a:endParaRPr lang="de-DE" sz="2400" dirty="0"/>
          </a:p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Kontra</a:t>
            </a:r>
            <a:r>
              <a:rPr lang="de-DE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</a:t>
            </a:r>
            <a:r>
              <a:rPr lang="de-DE" sz="2400" dirty="0" smtClean="0"/>
              <a:t>Mitarbeiter müssen sich neu orientieren (ggf. Schulungen)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Vorurteile</a:t>
            </a:r>
            <a:endParaRPr lang="de-DE" sz="24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12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72995" y="6459785"/>
            <a:ext cx="116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 1</a:t>
            </a:r>
            <a:r>
              <a:rPr lang="de-DE" dirty="0">
                <a:solidFill>
                  <a:schemeClr val="bg1"/>
                </a:solidFill>
              </a:rPr>
              <a:t>. Problembeschreibung	</a:t>
            </a:r>
            <a:r>
              <a:rPr lang="de-DE" dirty="0" smtClean="0">
                <a:solidFill>
                  <a:schemeClr val="bg1"/>
                </a:solidFill>
              </a:rPr>
              <a:t> 2</a:t>
            </a:r>
            <a:r>
              <a:rPr lang="de-DE" dirty="0">
                <a:solidFill>
                  <a:schemeClr val="bg1"/>
                </a:solidFill>
              </a:rPr>
              <a:t>. </a:t>
            </a:r>
            <a:r>
              <a:rPr lang="de-DE" dirty="0" smtClean="0">
                <a:solidFill>
                  <a:schemeClr val="bg1"/>
                </a:solidFill>
              </a:rPr>
              <a:t>Ursachenanalyse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b="1" dirty="0" smtClean="0">
                <a:solidFill>
                  <a:schemeClr val="bg1"/>
                </a:solidFill>
              </a:rPr>
              <a:t>3</a:t>
            </a:r>
            <a:r>
              <a:rPr lang="de-DE" b="1" dirty="0">
                <a:solidFill>
                  <a:schemeClr val="bg1"/>
                </a:solidFill>
              </a:rPr>
              <a:t>. </a:t>
            </a:r>
            <a:r>
              <a:rPr lang="de-DE" b="1" u="sng" dirty="0">
                <a:solidFill>
                  <a:schemeClr val="bg1"/>
                </a:solidFill>
              </a:rPr>
              <a:t>Lösung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    </a:t>
            </a:r>
            <a:r>
              <a:rPr lang="de-DE" dirty="0">
                <a:solidFill>
                  <a:schemeClr val="bg1"/>
                </a:solidFill>
              </a:rPr>
              <a:t>4. Maßnahmen 		</a:t>
            </a:r>
            <a:r>
              <a:rPr lang="de-DE" dirty="0" smtClean="0">
                <a:solidFill>
                  <a:schemeClr val="bg1"/>
                </a:solidFill>
              </a:rPr>
              <a:t> 5</a:t>
            </a:r>
            <a:r>
              <a:rPr lang="de-DE" dirty="0">
                <a:solidFill>
                  <a:schemeClr val="bg1"/>
                </a:solidFill>
              </a:rPr>
              <a:t>. Maßnahmenkontrolle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39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Maßnahmen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26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</a:t>
            </a:r>
            <a:r>
              <a:rPr lang="de-DE" sz="2400" dirty="0" smtClean="0"/>
              <a:t>Anforderungsanalyse </a:t>
            </a:r>
            <a:r>
              <a:rPr lang="de-DE" sz="2400" dirty="0" smtClean="0">
                <a:sym typeface="Wingdings" panose="05000000000000000000" pitchFamily="2" charset="2"/>
              </a:rPr>
              <a:t>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>
                <a:sym typeface="Wingdings" panose="05000000000000000000" pitchFamily="2" charset="2"/>
              </a:rPr>
              <a:t> Aussortierung bestimmter Software 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>
                <a:sym typeface="Wingdings" panose="05000000000000000000" pitchFamily="2" charset="2"/>
              </a:rPr>
              <a:t> Update der Software 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>
                <a:sym typeface="Wingdings" panose="05000000000000000000" pitchFamily="2" charset="2"/>
              </a:rPr>
              <a:t> Software </a:t>
            </a:r>
            <a:r>
              <a:rPr lang="de-DE" sz="2400" dirty="0" err="1" smtClean="0">
                <a:sym typeface="Wingdings" panose="05000000000000000000" pitchFamily="2" charset="2"/>
              </a:rPr>
              <a:t>Testing</a:t>
            </a:r>
            <a:r>
              <a:rPr lang="de-DE" sz="2400" dirty="0" smtClean="0">
                <a:sym typeface="Wingdings" panose="05000000000000000000" pitchFamily="2" charset="2"/>
              </a:rPr>
              <a:t> 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>
                <a:sym typeface="Wingdings" panose="05000000000000000000" pitchFamily="2" charset="2"/>
              </a:rPr>
              <a:t> Korrektur/Fehlerbehebung  IT</a:t>
            </a:r>
            <a:endParaRPr lang="de-DE" sz="2400" dirty="0" smtClean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13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1. Problembeschreibung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2</a:t>
            </a:r>
            <a:r>
              <a:rPr lang="de-DE" b="1" dirty="0" smtClean="0">
                <a:solidFill>
                  <a:schemeClr val="bg1"/>
                </a:solidFill>
              </a:rPr>
              <a:t>. </a:t>
            </a:r>
            <a:r>
              <a:rPr lang="de-DE" dirty="0" smtClean="0">
                <a:solidFill>
                  <a:schemeClr val="bg1"/>
                </a:solidFill>
              </a:rPr>
              <a:t>Ursachenanalyse</a:t>
            </a:r>
            <a:r>
              <a:rPr lang="de-DE" u="sng" dirty="0">
                <a:solidFill>
                  <a:schemeClr val="bg1"/>
                </a:solidFill>
              </a:rPr>
              <a:t>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3. 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b="1" dirty="0" smtClean="0">
                <a:solidFill>
                  <a:schemeClr val="bg1"/>
                </a:solidFill>
              </a:rPr>
              <a:t>   4. </a:t>
            </a:r>
            <a:r>
              <a:rPr lang="de-DE" b="1" u="sng" dirty="0" smtClean="0">
                <a:solidFill>
                  <a:schemeClr val="bg1"/>
                </a:solidFill>
              </a:rPr>
              <a:t>Maßnahmen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5. Maßnahmenkontrolle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Maßnahmenkontrolle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Kennzahlen: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IT-Kosten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Zufriedenheit (Mitarbeiter und Anwender)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Anzahl der Anwender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Nützlichkeit/Anwendbarkeit der Software 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Mitarbeiterkompetenz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Prozesseffizienz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Ressourcen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</a:t>
            </a:r>
            <a:r>
              <a:rPr lang="de-DE" sz="2400" dirty="0" smtClean="0"/>
              <a:t>Zeit</a:t>
            </a: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Kostentransparenz</a:t>
            </a:r>
            <a:endParaRPr lang="de-DE" sz="2400" dirty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14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1. Problembeschreibung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2</a:t>
            </a:r>
            <a:r>
              <a:rPr lang="de-DE" b="1" dirty="0" smtClean="0">
                <a:solidFill>
                  <a:schemeClr val="bg1"/>
                </a:solidFill>
              </a:rPr>
              <a:t>. </a:t>
            </a:r>
            <a:r>
              <a:rPr lang="de-DE" dirty="0" smtClean="0">
                <a:solidFill>
                  <a:schemeClr val="bg1"/>
                </a:solidFill>
              </a:rPr>
              <a:t>Ursachenanalyse</a:t>
            </a:r>
            <a:r>
              <a:rPr lang="de-DE" u="sng" dirty="0">
                <a:solidFill>
                  <a:schemeClr val="bg1"/>
                </a:solidFill>
              </a:rPr>
              <a:t>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3. 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   4. Maßnahmen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b="1" dirty="0" smtClean="0">
                <a:solidFill>
                  <a:schemeClr val="bg1"/>
                </a:solidFill>
              </a:rPr>
              <a:t>5. </a:t>
            </a:r>
            <a:r>
              <a:rPr lang="de-DE" b="1" u="sng" dirty="0" smtClean="0">
                <a:solidFill>
                  <a:schemeClr val="bg1"/>
                </a:solidFill>
              </a:rPr>
              <a:t>Maßnahmenkontrolle</a:t>
            </a:r>
            <a:endParaRPr lang="de-DE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="" xmlns:a16="http://schemas.microsoft.com/office/drawing/2014/main" id="{1999536B-27EA-48E9-A3B9-87E29BCE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Vielen Dank für Ihre Aufmerksamkeit!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2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uell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de-DE" b="1" u="sng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>
                <a:sym typeface="Wingdings" panose="05000000000000000000" pitchFamily="2" charset="2"/>
              </a:rPr>
              <a:t> http</a:t>
            </a:r>
            <a:r>
              <a:rPr lang="de-DE" sz="2400" dirty="0">
                <a:sym typeface="Wingdings" panose="05000000000000000000" pitchFamily="2" charset="2"/>
              </a:rPr>
              <a:t>://www.facit-digital.com/evaluation/was-ist-user-experience</a:t>
            </a:r>
            <a:r>
              <a:rPr lang="de-DE" sz="2400" dirty="0" smtClean="0">
                <a:sym typeface="Wingdings" panose="05000000000000000000" pitchFamily="2" charset="2"/>
              </a:rPr>
              <a:t>/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>
                <a:sym typeface="Wingdings" panose="05000000000000000000" pitchFamily="2" charset="2"/>
              </a:rPr>
              <a:t> http</a:t>
            </a:r>
            <a:r>
              <a:rPr lang="de-DE" sz="2400" dirty="0">
                <a:sym typeface="Wingdings" panose="05000000000000000000" pitchFamily="2" charset="2"/>
              </a:rPr>
              <a:t>://t3n.de/magazin/methoden-tipps-messung-user-experience-verstehen-messen-233346/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1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Gliederung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3600" dirty="0" smtClean="0"/>
          </a:p>
          <a:p>
            <a:pPr marL="0" indent="0">
              <a:buNone/>
            </a:pPr>
            <a:r>
              <a:rPr lang="de-DE" sz="3600" dirty="0" smtClean="0"/>
              <a:t>1. Problembeschreibung</a:t>
            </a:r>
          </a:p>
          <a:p>
            <a:pPr marL="0" indent="0">
              <a:buNone/>
            </a:pPr>
            <a:r>
              <a:rPr lang="de-DE" sz="3600" dirty="0" smtClean="0"/>
              <a:t>2. Ursachenanalyse</a:t>
            </a:r>
          </a:p>
          <a:p>
            <a:pPr marL="0" indent="0">
              <a:buNone/>
            </a:pPr>
            <a:r>
              <a:rPr lang="de-DE" sz="3600" dirty="0" smtClean="0"/>
              <a:t>3. Lösung</a:t>
            </a:r>
          </a:p>
          <a:p>
            <a:pPr marL="0" indent="0">
              <a:buNone/>
            </a:pPr>
            <a:r>
              <a:rPr lang="de-DE" sz="3600" dirty="0" smtClean="0"/>
              <a:t>4. Maßnahmen</a:t>
            </a:r>
          </a:p>
          <a:p>
            <a:pPr marL="0" indent="0">
              <a:buNone/>
            </a:pPr>
            <a:r>
              <a:rPr lang="de-DE" sz="3600" dirty="0" smtClean="0"/>
              <a:t>5. Maßnahmenkontrolle</a:t>
            </a:r>
            <a:endParaRPr lang="de-DE" sz="3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207893D-E084-45B0-9B97-82BB34DD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3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Problembeschreibung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Ist-Zustand:</a:t>
            </a: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G</a:t>
            </a:r>
            <a:r>
              <a:rPr lang="de-DE" sz="2400" dirty="0" smtClean="0"/>
              <a:t>escheiterte Standardisierungsaktion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</a:t>
            </a:r>
            <a:r>
              <a:rPr lang="de-DE" sz="2400" dirty="0" smtClean="0"/>
              <a:t>Ergänzung individueller Funktionen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Was ist das Problem?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Viele Fehler/Probleme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Keine Einheitlichkeit der Benutzeroberfläche</a:t>
            </a:r>
          </a:p>
          <a:p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3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1. </a:t>
            </a:r>
            <a:r>
              <a:rPr lang="de-DE" b="1" u="sng" dirty="0" smtClean="0">
                <a:solidFill>
                  <a:schemeClr val="bg1"/>
                </a:solidFill>
              </a:rPr>
              <a:t>Problembeschreibung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2. Ursachenanalyse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3. 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   4. Maßnahmen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5. Maßnahmenkontrolle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Problembeschreibung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Wie erkennt man das Problem?</a:t>
            </a: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G</a:t>
            </a:r>
            <a:r>
              <a:rPr lang="de-DE" sz="2400" dirty="0" smtClean="0"/>
              <a:t>roße Unzufriedenheit der Betroffenen(User)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Wo </a:t>
            </a:r>
            <a:r>
              <a:rPr lang="de-DE" sz="2400" dirty="0"/>
              <a:t>liegen die Schwerpunkte? </a:t>
            </a: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Usability/Nutzbarkeit </a:t>
            </a:r>
            <a:r>
              <a:rPr lang="de-DE" sz="2400" dirty="0"/>
              <a:t>und </a:t>
            </a:r>
            <a:r>
              <a:rPr lang="de-DE" sz="2400" dirty="0" smtClean="0"/>
              <a:t>Emotionen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4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1. </a:t>
            </a:r>
            <a:r>
              <a:rPr lang="de-DE" b="1" u="sng" dirty="0" smtClean="0">
                <a:solidFill>
                  <a:schemeClr val="bg1"/>
                </a:solidFill>
              </a:rPr>
              <a:t>Problembeschreibung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2. Ursachenanalyse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3. 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   4. Maßnahmen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5. Maßnahmenkontrolle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Problembeschreibung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dirty="0"/>
              <a:t>Warum ist es ein Problem?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Erschwert/Verlangsamt </a:t>
            </a:r>
            <a:r>
              <a:rPr lang="de-DE" sz="2400" dirty="0"/>
              <a:t>Arbeitsprozesse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Mangelnde </a:t>
            </a:r>
            <a:r>
              <a:rPr lang="de-DE" sz="2400" dirty="0"/>
              <a:t>Motivation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Welche Folgen hat das Problem?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Geschäftsprozesse können nicht optimal abgebildet werden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Schlechtes Arbeitsklima </a:t>
            </a:r>
            <a:r>
              <a:rPr lang="de-DE" sz="2400" dirty="0" smtClean="0">
                <a:sym typeface="Wingdings" panose="05000000000000000000" pitchFamily="2" charset="2"/>
              </a:rPr>
              <a:t> mögliche Konflikte</a:t>
            </a:r>
            <a:endParaRPr lang="de-DE" sz="2400" dirty="0" smtClean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5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1. </a:t>
            </a:r>
            <a:r>
              <a:rPr lang="de-DE" b="1" u="sng" dirty="0" smtClean="0">
                <a:solidFill>
                  <a:schemeClr val="bg1"/>
                </a:solidFill>
              </a:rPr>
              <a:t>Problembeschreibung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2. Ursachenanalyse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3. 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   4. Maßnahmen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5. Maßnahmenkontrolle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Ursachenanalyse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2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Warum </a:t>
            </a:r>
            <a:r>
              <a:rPr lang="de-DE" sz="2400" dirty="0"/>
              <a:t>sind die Mitarbeiter unzufrieden? (negative UX</a:t>
            </a:r>
            <a:r>
              <a:rPr lang="de-DE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Vielzahl unterschiedlicher Benutzeroberfläche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Warum gibt es eine Vielzahl unterschiedlicher Benutzeroberflächen?</a:t>
            </a: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Heterogene Systeme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Warum sind die Systeme heterogen?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Unterschiedliche Geschäftsprozesse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6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1. Problembeschreibung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2. </a:t>
            </a:r>
            <a:r>
              <a:rPr lang="de-DE" b="1" u="sng" dirty="0" smtClean="0">
                <a:solidFill>
                  <a:schemeClr val="bg1"/>
                </a:solidFill>
              </a:rPr>
              <a:t>Ursachenanalyse</a:t>
            </a:r>
            <a:r>
              <a:rPr lang="de-DE" u="sng" dirty="0">
                <a:solidFill>
                  <a:schemeClr val="bg1"/>
                </a:solidFill>
              </a:rPr>
              <a:t>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3. 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   4. Maßnahmen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5. Maßnahmenkontrolle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Ursachenanalyse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2C332C5-4077-4839-8FD5-0229D4734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2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Warum gibt es viele unterschiedliche Geschäftsprozesse?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Erweiterung neuer Geschäftsbereiche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Warum wurde das Unternehmen um neue Geschäftsbereiche erweitert? </a:t>
            </a:r>
            <a:endParaRPr lang="de-D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 Expansion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Hauptursache/Kernproblem: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 smtClean="0"/>
              <a:t> Vielzahl </a:t>
            </a:r>
            <a:r>
              <a:rPr lang="de-DE" sz="2400" dirty="0"/>
              <a:t>und Unübersichtlichkeit der Bedienoberflächen</a:t>
            </a:r>
            <a:endParaRPr lang="de-DE" sz="2400" dirty="0" smtClean="0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7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1. Problembeschreibung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2. </a:t>
            </a:r>
            <a:r>
              <a:rPr lang="de-DE" b="1" u="sng" dirty="0" smtClean="0">
                <a:solidFill>
                  <a:schemeClr val="bg1"/>
                </a:solidFill>
              </a:rPr>
              <a:t>Ursachenanalyse</a:t>
            </a:r>
            <a:r>
              <a:rPr lang="de-DE" u="sng" dirty="0">
                <a:solidFill>
                  <a:schemeClr val="bg1"/>
                </a:solidFill>
              </a:rPr>
              <a:t>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3. 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   4. Maßnahmen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5. Maßnahmenkontrolle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Ursachenanalyse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Inhaltsplatzhalt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930" y="1798720"/>
            <a:ext cx="7467528" cy="4379831"/>
          </a:xfrm>
        </p:spPr>
      </p:pic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8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1. Problembeschreibung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2. </a:t>
            </a:r>
            <a:r>
              <a:rPr lang="de-DE" b="1" u="sng" dirty="0" smtClean="0">
                <a:solidFill>
                  <a:schemeClr val="bg1"/>
                </a:solidFill>
              </a:rPr>
              <a:t>Ursachenanalyse</a:t>
            </a:r>
            <a:r>
              <a:rPr lang="de-DE" u="sng" dirty="0">
                <a:solidFill>
                  <a:schemeClr val="bg1"/>
                </a:solidFill>
              </a:rPr>
              <a:t>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3. 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   4. Maßnahmen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5. Maßnahmenkontrolle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E870DA3-333F-4EFE-B7E3-369FB1AD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Lösung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485FCBDC-BA94-468B-A54C-9E2B9D00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EF58-3B7A-41B2-AA5A-B93302816E7D}" type="slidenum">
              <a:rPr lang="de-DE" smtClean="0"/>
              <a:t>9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9193C22C-735C-49CF-925E-A4F53B6CEAB4}"/>
              </a:ext>
            </a:extLst>
          </p:cNvPr>
          <p:cNvSpPr txBox="1"/>
          <p:nvPr/>
        </p:nvSpPr>
        <p:spPr>
          <a:xfrm>
            <a:off x="229479" y="6459785"/>
            <a:ext cx="1196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1. Problembeschreibung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dirty="0" smtClean="0">
                <a:solidFill>
                  <a:schemeClr val="bg1"/>
                </a:solidFill>
              </a:rPr>
              <a:t>2. Ursachenanalyse</a:t>
            </a:r>
            <a:r>
              <a:rPr lang="de-DE" u="sng" dirty="0">
                <a:solidFill>
                  <a:schemeClr val="bg1"/>
                </a:solidFill>
              </a:rPr>
              <a:t>	</a:t>
            </a:r>
            <a:r>
              <a:rPr lang="de-DE" dirty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3. </a:t>
            </a:r>
            <a:r>
              <a:rPr lang="de-DE" b="1" u="sng" dirty="0" smtClean="0">
                <a:solidFill>
                  <a:schemeClr val="bg1"/>
                </a:solidFill>
              </a:rPr>
              <a:t>Lösung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   4. Maßnahmen </a:t>
            </a:r>
            <a:r>
              <a:rPr lang="de-DE" dirty="0">
                <a:solidFill>
                  <a:schemeClr val="bg1"/>
                </a:solidFill>
              </a:rPr>
              <a:t>		</a:t>
            </a:r>
            <a:r>
              <a:rPr lang="de-DE" dirty="0" smtClean="0">
                <a:solidFill>
                  <a:schemeClr val="bg1"/>
                </a:solidFill>
              </a:rPr>
              <a:t>5. Maßnahmenkontrolle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dirty="0" smtClean="0"/>
          </a:p>
          <a:p>
            <a:r>
              <a:rPr lang="de-DE" sz="2400" dirty="0" smtClean="0"/>
              <a:t>Lösungsansätze:</a:t>
            </a:r>
          </a:p>
          <a:p>
            <a:r>
              <a:rPr lang="de-DE" sz="2400" dirty="0" smtClean="0"/>
              <a:t>1. Eigene Systemoberfläche programmieren</a:t>
            </a:r>
          </a:p>
          <a:p>
            <a:r>
              <a:rPr lang="de-DE" sz="2400" dirty="0" smtClean="0"/>
              <a:t>2. </a:t>
            </a:r>
            <a:r>
              <a:rPr lang="de-DE" sz="2400" dirty="0"/>
              <a:t>S</a:t>
            </a:r>
            <a:r>
              <a:rPr lang="de-DE" sz="2400" dirty="0" smtClean="0"/>
              <a:t>tandardisierung</a:t>
            </a:r>
          </a:p>
          <a:p>
            <a:r>
              <a:rPr lang="de-DE" sz="2400" dirty="0" smtClean="0"/>
              <a:t>3. Updaten der einzelnen Systeme auf die neuesten Systemversionen</a:t>
            </a:r>
          </a:p>
          <a:p>
            <a:endParaRPr lang="de-DE" sz="2400" dirty="0"/>
          </a:p>
          <a:p>
            <a:pPr>
              <a:buFont typeface="Wingdings" panose="05000000000000000000" pitchFamily="2" charset="2"/>
              <a:buChar char="Ø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288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497</Words>
  <Application>Microsoft Macintosh PowerPoint</Application>
  <PresentationFormat>Breitbild</PresentationFormat>
  <Paragraphs>165</Paragraphs>
  <Slides>16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Rückblick</vt:lpstr>
      <vt:lpstr>Wie kann User Experience im Unternehmen erreicht und gemessen werden? Gibt es überhaupt Alternativen zur UX?</vt:lpstr>
      <vt:lpstr>Gliederung</vt:lpstr>
      <vt:lpstr>1. Problembeschreibung</vt:lpstr>
      <vt:lpstr>1. Problembeschreibung</vt:lpstr>
      <vt:lpstr>1. Problembeschreibung</vt:lpstr>
      <vt:lpstr>2. Ursachenanalyse</vt:lpstr>
      <vt:lpstr>2. Ursachenanalyse</vt:lpstr>
      <vt:lpstr>2. Ursachenanalyse</vt:lpstr>
      <vt:lpstr>3. Lösung</vt:lpstr>
      <vt:lpstr>3. Lösung 3.1 Eigene Systemoberfläche programmieren</vt:lpstr>
      <vt:lpstr>3. Lösung 3.2 Standardisierung</vt:lpstr>
      <vt:lpstr>3. Lösung 3.3 Update der Systeme</vt:lpstr>
      <vt:lpstr>4. Maßnahmen</vt:lpstr>
      <vt:lpstr>5. Maßnahmenkontrolle</vt:lpstr>
      <vt:lpstr>Vielen Dank für Ihre Aufmerksamkeit!</vt:lpstr>
      <vt:lpstr>Quellen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Digitale Revolution.  Wie Technologische Trends die Business-Welt verändern.</dc:title>
  <dc:creator>Ekant Lund</dc:creator>
  <cp:lastModifiedBy>Merve Balikci</cp:lastModifiedBy>
  <cp:revision>93</cp:revision>
  <dcterms:created xsi:type="dcterms:W3CDTF">2017-10-23T17:54:52Z</dcterms:created>
  <dcterms:modified xsi:type="dcterms:W3CDTF">2017-12-07T21:17:20Z</dcterms:modified>
</cp:coreProperties>
</file>