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57" r:id="rId3"/>
    <p:sldId id="270" r:id="rId4"/>
    <p:sldId id="258" r:id="rId5"/>
    <p:sldId id="259" r:id="rId6"/>
    <p:sldId id="260" r:id="rId7"/>
    <p:sldId id="261" r:id="rId8"/>
    <p:sldId id="262" r:id="rId9"/>
    <p:sldId id="265" r:id="rId10"/>
    <p:sldId id="264" r:id="rId11"/>
    <p:sldId id="263" r:id="rId12"/>
    <p:sldId id="266" r:id="rId13"/>
    <p:sldId id="271" r:id="rId14"/>
    <p:sldId id="267" r:id="rId15"/>
    <p:sldId id="268" r:id="rId16"/>
    <p:sldId id="269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26" autoAdjust="0"/>
    <p:restoredTop sz="94660"/>
  </p:normalViewPr>
  <p:slideViewPr>
    <p:cSldViewPr snapToGrid="0">
      <p:cViewPr varScale="1">
        <p:scale>
          <a:sx n="84" d="100"/>
          <a:sy n="84" d="100"/>
        </p:scale>
        <p:origin x="22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E526B4-7017-49D4-B326-F7BFBF75DDB1}" type="datetimeFigureOut">
              <a:rPr lang="de-DE" smtClean="0"/>
              <a:t>22.12.2017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7A9180-3AA2-43C6-8F11-7A6510668C0A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647719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4EE415-37B1-46FA-8E04-BD095E8988D8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48857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E5B29-7156-4DBE-AD85-4941283E7E88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87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1BBC71-841D-4B6B-B50C-11F8A4CFD517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2093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31E7-DE08-4045-B46E-637FCEB60FDF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2631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F5DFB-3E50-4D6A-8545-EE843B6F4C87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14754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B2F02F-48C1-476F-B6FA-44FBCDD3AC1A}" type="datetime1">
              <a:rPr lang="de-DE" smtClean="0"/>
              <a:t>22.12.2017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413110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C773DF-10B7-439D-92F4-713B74B0225D}" type="datetime1">
              <a:rPr lang="de-DE" smtClean="0"/>
              <a:t>22.12.2017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92161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FB0A7-FC76-4AF0-9C9C-6C5135543262}" type="datetime1">
              <a:rPr lang="de-DE" smtClean="0"/>
              <a:t>22.12.2017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117111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2B6651-E09E-47CC-9BE9-52302A80C456}" type="datetime1">
              <a:rPr lang="de-DE" smtClean="0"/>
              <a:t>22.12.2017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6876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E859C7F0-F5E2-4F30-A387-96E0A055FD94}" type="datetime1">
              <a:rPr lang="de-DE" smtClean="0"/>
              <a:t>22.12.2017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269288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3690-3671-4C41-8482-5DAFB2B1847C}" type="datetime1">
              <a:rPr lang="de-DE" smtClean="0"/>
              <a:t>22.12.2017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6891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B2B71B4-FF7F-4DFA-802D-C51534982B36}" type="datetime1">
              <a:rPr lang="de-DE" smtClean="0"/>
              <a:t>22.12.2017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CA0D6E08-EC4C-47DE-8F3D-86C49C7F9731}" type="slidenum">
              <a:rPr lang="de-DE" smtClean="0"/>
              <a:t>‹Nr.›</a:t>
            </a:fld>
            <a:endParaRPr lang="de-DE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03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4248EEA-1521-496F-AADC-EFA644536C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73079" y="900972"/>
            <a:ext cx="9144000" cy="1575897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de-DE" sz="2800" dirty="0">
                <a:latin typeface="+mn-lt"/>
              </a:rPr>
              <a:t>Wie sollte die IT-Nachwuchsförderung zukünftig aussehen?</a:t>
            </a:r>
            <a:br>
              <a:rPr lang="de-DE" sz="2800" dirty="0">
                <a:latin typeface="+mn-lt"/>
              </a:rPr>
            </a:br>
            <a:r>
              <a:rPr lang="de-DE" sz="2800" dirty="0">
                <a:latin typeface="+mn-lt"/>
              </a:rPr>
              <a:t>Welche Möglichkeiten habe ich IT-Personal zu binden?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0835D9E-95C0-411B-8BF6-FFC1FA92C14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8169" y="3690587"/>
            <a:ext cx="4989251" cy="1911224"/>
          </a:xfrm>
        </p:spPr>
        <p:txBody>
          <a:bodyPr>
            <a:normAutofit/>
          </a:bodyPr>
          <a:lstStyle/>
          <a:p>
            <a:r>
              <a:rPr lang="de-DE" sz="4400" dirty="0"/>
              <a:t>NACHWUCHS</a:t>
            </a:r>
          </a:p>
          <a:p>
            <a:r>
              <a:rPr lang="de-DE" sz="4400" dirty="0"/>
              <a:t>FÖDERUNG</a:t>
            </a:r>
          </a:p>
        </p:txBody>
      </p:sp>
      <p:pic>
        <p:nvPicPr>
          <p:cNvPr id="1026" name="Picture 2" descr="Bildergebnis für nachwuchsförderung">
            <a:extLst>
              <a:ext uri="{FF2B5EF4-FFF2-40B4-BE49-F238E27FC236}">
                <a16:creationId xmlns:a16="http://schemas.microsoft.com/office/drawing/2014/main" id="{51FDF437-EC28-452D-A5AC-30F0C3ADA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081" y="3429000"/>
            <a:ext cx="2657475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ussdiagramm: Zusammenführen 3">
            <a:extLst>
              <a:ext uri="{FF2B5EF4-FFF2-40B4-BE49-F238E27FC236}">
                <a16:creationId xmlns:a16="http://schemas.microsoft.com/office/drawing/2014/main" id="{43810F85-7FB6-4AFF-B3A5-AEC8B8768488}"/>
              </a:ext>
            </a:extLst>
          </p:cNvPr>
          <p:cNvSpPr/>
          <p:nvPr/>
        </p:nvSpPr>
        <p:spPr>
          <a:xfrm rot="16200000">
            <a:off x="4072476" y="3934875"/>
            <a:ext cx="1218765" cy="810089"/>
          </a:xfrm>
          <a:prstGeom prst="flowChartMerg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Flussdiagramm: Zusammenführen 5">
            <a:extLst>
              <a:ext uri="{FF2B5EF4-FFF2-40B4-BE49-F238E27FC236}">
                <a16:creationId xmlns:a16="http://schemas.microsoft.com/office/drawing/2014/main" id="{91675145-188D-467D-899A-19709FDBDF8D}"/>
              </a:ext>
            </a:extLst>
          </p:cNvPr>
          <p:cNvSpPr/>
          <p:nvPr/>
        </p:nvSpPr>
        <p:spPr>
          <a:xfrm rot="16200000">
            <a:off x="4615493" y="3934876"/>
            <a:ext cx="1218765" cy="810089"/>
          </a:xfrm>
          <a:prstGeom prst="flowChartMerg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A7F6AF1-A577-45D4-A8A8-B92B8F2D7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54019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3F6E-0836-4070-9C62-5322618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3980"/>
            <a:ext cx="10058400" cy="62133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3. Lösung erarbeiten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7BC37-FB37-4DD9-9A0F-D854D56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97066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 Nutzwertanalyse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70089-885A-4600-AF00-9E0A938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10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3F614BD2-0561-4DE0-8E35-12CCE0F8ADB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443310"/>
              </p:ext>
            </p:extLst>
          </p:nvPr>
        </p:nvGraphicFramePr>
        <p:xfrm>
          <a:off x="106532" y="2400418"/>
          <a:ext cx="11925669" cy="3254266"/>
        </p:xfrm>
        <a:graphic>
          <a:graphicData uri="http://schemas.openxmlformats.org/drawingml/2006/table">
            <a:tbl>
              <a:tblPr firstRow="1" firstCol="1" bandRow="1"/>
              <a:tblGrid>
                <a:gridCol w="1740023">
                  <a:extLst>
                    <a:ext uri="{9D8B030D-6E8A-4147-A177-3AD203B41FA5}">
                      <a16:colId xmlns:a16="http://schemas.microsoft.com/office/drawing/2014/main" val="3515072919"/>
                    </a:ext>
                  </a:extLst>
                </a:gridCol>
                <a:gridCol w="1071682">
                  <a:extLst>
                    <a:ext uri="{9D8B030D-6E8A-4147-A177-3AD203B41FA5}">
                      <a16:colId xmlns:a16="http://schemas.microsoft.com/office/drawing/2014/main" val="3523119078"/>
                    </a:ext>
                  </a:extLst>
                </a:gridCol>
                <a:gridCol w="1549085">
                  <a:extLst>
                    <a:ext uri="{9D8B030D-6E8A-4147-A177-3AD203B41FA5}">
                      <a16:colId xmlns:a16="http://schemas.microsoft.com/office/drawing/2014/main" val="3935912034"/>
                    </a:ext>
                  </a:extLst>
                </a:gridCol>
                <a:gridCol w="1488903">
                  <a:extLst>
                    <a:ext uri="{9D8B030D-6E8A-4147-A177-3AD203B41FA5}">
                      <a16:colId xmlns:a16="http://schemas.microsoft.com/office/drawing/2014/main" val="3595148467"/>
                    </a:ext>
                  </a:extLst>
                </a:gridCol>
                <a:gridCol w="1549085">
                  <a:extLst>
                    <a:ext uri="{9D8B030D-6E8A-4147-A177-3AD203B41FA5}">
                      <a16:colId xmlns:a16="http://schemas.microsoft.com/office/drawing/2014/main" val="1020662762"/>
                    </a:ext>
                  </a:extLst>
                </a:gridCol>
                <a:gridCol w="1488903">
                  <a:extLst>
                    <a:ext uri="{9D8B030D-6E8A-4147-A177-3AD203B41FA5}">
                      <a16:colId xmlns:a16="http://schemas.microsoft.com/office/drawing/2014/main" val="2667611959"/>
                    </a:ext>
                  </a:extLst>
                </a:gridCol>
                <a:gridCol w="1549085">
                  <a:extLst>
                    <a:ext uri="{9D8B030D-6E8A-4147-A177-3AD203B41FA5}">
                      <a16:colId xmlns:a16="http://schemas.microsoft.com/office/drawing/2014/main" val="1530658601"/>
                    </a:ext>
                  </a:extLst>
                </a:gridCol>
                <a:gridCol w="1488903">
                  <a:extLst>
                    <a:ext uri="{9D8B030D-6E8A-4147-A177-3AD203B41FA5}">
                      <a16:colId xmlns:a16="http://schemas.microsoft.com/office/drawing/2014/main" val="1135696786"/>
                    </a:ext>
                  </a:extLst>
                </a:gridCol>
              </a:tblGrid>
              <a:tr h="40663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Lösung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Lösung 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Lösung 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11689"/>
                  </a:ext>
                </a:extLst>
              </a:tr>
              <a:tr h="6359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Kriterien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Gewicht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Bewertung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Punktwert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Bewertung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Punktwert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Bewertung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Punktwert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36606037"/>
                  </a:ext>
                </a:extLst>
              </a:tr>
              <a:tr h="61255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Motivation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1,6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1,6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41414588"/>
                  </a:ext>
                </a:extLst>
              </a:tr>
              <a:tr h="56817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Akzeptanz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1,6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45156564"/>
                  </a:ext>
                </a:extLst>
              </a:tr>
              <a:tr h="5415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Förderbindung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20%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0,8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5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1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3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0,6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9074853"/>
                  </a:ext>
                </a:extLst>
              </a:tr>
              <a:tr h="48939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Summe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100%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4,8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4,2</a:t>
                      </a: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9919800"/>
                  </a:ext>
                </a:extLst>
              </a:tr>
            </a:tbl>
          </a:graphicData>
        </a:graphic>
      </p:graphicFrame>
      <p:sp>
        <p:nvSpPr>
          <p:cNvPr id="7" name="Textfeld 6">
            <a:extLst>
              <a:ext uri="{FF2B5EF4-FFF2-40B4-BE49-F238E27FC236}">
                <a16:creationId xmlns:a16="http://schemas.microsoft.com/office/drawing/2014/main" id="{658B14BC-AA3E-43CF-8A98-E5EEF549B6D2}"/>
              </a:ext>
            </a:extLst>
          </p:cNvPr>
          <p:cNvSpPr txBox="1"/>
          <p:nvPr/>
        </p:nvSpPr>
        <p:spPr>
          <a:xfrm>
            <a:off x="2872153" y="5865051"/>
            <a:ext cx="644769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/>
              <a:t>Bewertungsskala: 0 (kein Einfluss) bis 6 (sehr großer Einfluss)</a:t>
            </a:r>
          </a:p>
        </p:txBody>
      </p:sp>
    </p:spTree>
    <p:extLst>
      <p:ext uri="{BB962C8B-B14F-4D97-AF65-F5344CB8AC3E}">
        <p14:creationId xmlns:p14="http://schemas.microsoft.com/office/powerpoint/2010/main" val="804728870"/>
      </p:ext>
    </p:extLst>
  </p:cSld>
  <p:clrMapOvr>
    <a:masterClrMapping/>
  </p:clrMapOvr>
  <p:transition spd="slow">
    <p:cover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3F6E-0836-4070-9C62-5322618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973980"/>
            <a:ext cx="10058400" cy="62133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3. Lösung erarbeiten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7BC37-FB37-4DD9-9A0F-D854D56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389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70089-885A-4600-AF00-9E0A938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11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CE5B4DB9-0AE7-479B-A6D8-A4AE945327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0189190"/>
              </p:ext>
            </p:extLst>
          </p:nvPr>
        </p:nvGraphicFramePr>
        <p:xfrm>
          <a:off x="1319223" y="1943389"/>
          <a:ext cx="9614514" cy="43205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04838">
                  <a:extLst>
                    <a:ext uri="{9D8B030D-6E8A-4147-A177-3AD203B41FA5}">
                      <a16:colId xmlns:a16="http://schemas.microsoft.com/office/drawing/2014/main" val="3290862817"/>
                    </a:ext>
                  </a:extLst>
                </a:gridCol>
                <a:gridCol w="3204838">
                  <a:extLst>
                    <a:ext uri="{9D8B030D-6E8A-4147-A177-3AD203B41FA5}">
                      <a16:colId xmlns:a16="http://schemas.microsoft.com/office/drawing/2014/main" val="533044921"/>
                    </a:ext>
                  </a:extLst>
                </a:gridCol>
                <a:gridCol w="3204838">
                  <a:extLst>
                    <a:ext uri="{9D8B030D-6E8A-4147-A177-3AD203B41FA5}">
                      <a16:colId xmlns:a16="http://schemas.microsoft.com/office/drawing/2014/main" val="4135833470"/>
                    </a:ext>
                  </a:extLst>
                </a:gridCol>
              </a:tblGrid>
              <a:tr h="876312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de-DE" dirty="0"/>
                        <a:t>Lösung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de-DE" dirty="0"/>
                        <a:t>Pro Argumente</a:t>
                      </a: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de-DE" dirty="0"/>
                        <a:t>Contra Argumente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7353312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r>
                        <a:rPr lang="de-DE" sz="1600" dirty="0"/>
                        <a:t>Gehaltserhöhung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dirty="0"/>
                        <a:t>Menschen können mehr konsumieren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dirty="0"/>
                        <a:t>Motivator und Freudebringer der Fachkräfte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dirty="0"/>
                        <a:t>Mit höherem Einkommen steigt auch der Steuersatz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dirty="0"/>
                        <a:t>Abzüge erhöhen sich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88786911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mehr Förderungsmöglichkeiten</a:t>
                      </a:r>
                    </a:p>
                    <a:p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Weiterbildung der Mitarbeiter</a:t>
                      </a:r>
                    </a:p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die Aufgaben werden mit Fleiß erledigt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Abwechslungsreich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Kostenaufwendig 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zeitaufwendig</a:t>
                      </a:r>
                      <a:endParaRPr lang="de-DE" sz="1600" dirty="0"/>
                    </a:p>
                    <a:p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8590885"/>
                  </a:ext>
                </a:extLst>
              </a:tr>
              <a:tr h="876312">
                <a:tc>
                  <a:txBody>
                    <a:bodyPr/>
                    <a:lstStyle/>
                    <a:p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Work-Life-Balance: Familie, Privates, Arbeitszeit </a:t>
                      </a:r>
                      <a:endParaRPr lang="de-DE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Gemeinsame Veranstaltungen für alle Mitarbeiter mit Angehörigen</a:t>
                      </a:r>
                    </a:p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Kleinkinderbetreuung während der Arbeitszeit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Arbeitsaufwendig</a:t>
                      </a:r>
                    </a:p>
                    <a:p>
                      <a:pPr marL="285750" lvl="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zeitintensiv</a:t>
                      </a:r>
                    </a:p>
                    <a:p>
                      <a:pPr marL="285750" indent="-285750">
                        <a:buFont typeface="Symbol" panose="05050102010706020507" pitchFamily="18" charset="2"/>
                        <a:buChar char="-"/>
                      </a:pPr>
                      <a:r>
                        <a:rPr lang="de-DE" sz="1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Kosten für den Arbeitgeber</a:t>
                      </a:r>
                      <a:endParaRPr lang="de-DE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9956138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4476134"/>
      </p:ext>
    </p:extLst>
  </p:cSld>
  <p:clrMapOvr>
    <a:masterClrMapping/>
  </p:clrMapOvr>
  <p:transition spd="slow">
    <p:cover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A7288-955A-4B58-87DB-D5D0C6A9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8070"/>
            <a:ext cx="10058400" cy="91173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4. Maßnahmen umsetzen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F8B3E-E87B-4AFB-AF71-3F849A87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7295"/>
            <a:ext cx="10058400" cy="4023360"/>
          </a:xfrm>
        </p:spPr>
        <p:txBody>
          <a:bodyPr/>
          <a:lstStyle/>
          <a:p>
            <a:pPr marL="0" indent="0"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Was wird gemacht ?</a:t>
            </a:r>
          </a:p>
          <a:p>
            <a:pPr marL="0" indent="0">
              <a:buNone/>
            </a:pPr>
            <a:endParaRPr lang="de-DE" sz="2800" dirty="0"/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 Wer macht es ? </a:t>
            </a: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 Wie oft ?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9C7F6-92DA-4CE3-A84B-7461EE96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12</a:t>
            </a:fld>
            <a:endParaRPr lang="de-DE"/>
          </a:p>
        </p:txBody>
      </p:sp>
      <p:pic>
        <p:nvPicPr>
          <p:cNvPr id="4098" name="Picture 2" descr="Bildergebnis für was wer wie">
            <a:extLst>
              <a:ext uri="{FF2B5EF4-FFF2-40B4-BE49-F238E27FC236}">
                <a16:creationId xmlns:a16="http://schemas.microsoft.com/office/drawing/2014/main" id="{4AADF54D-5923-4BCF-918C-A3A03E6BA7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6055" y="2190608"/>
            <a:ext cx="4459287" cy="2971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051423"/>
      </p:ext>
    </p:extLst>
  </p:cSld>
  <p:clrMapOvr>
    <a:masterClrMapping/>
  </p:clrMapOvr>
  <p:transition spd="slow">
    <p:cover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Inhaltsplatzhalter 4">
            <a:extLst>
              <a:ext uri="{FF2B5EF4-FFF2-40B4-BE49-F238E27FC236}">
                <a16:creationId xmlns:a16="http://schemas.microsoft.com/office/drawing/2014/main" id="{71769EA9-667E-48E3-995E-1D0D0F061C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86656317"/>
              </p:ext>
            </p:extLst>
          </p:nvPr>
        </p:nvGraphicFramePr>
        <p:xfrm>
          <a:off x="1251286" y="685799"/>
          <a:ext cx="9841832" cy="5185612"/>
        </p:xfrm>
        <a:graphic>
          <a:graphicData uri="http://schemas.openxmlformats.org/drawingml/2006/table">
            <a:tbl>
              <a:tblPr firstRow="1" firstCol="1" bandRow="1"/>
              <a:tblGrid>
                <a:gridCol w="3678575">
                  <a:extLst>
                    <a:ext uri="{9D8B030D-6E8A-4147-A177-3AD203B41FA5}">
                      <a16:colId xmlns:a16="http://schemas.microsoft.com/office/drawing/2014/main" val="812122084"/>
                    </a:ext>
                  </a:extLst>
                </a:gridCol>
                <a:gridCol w="3522038">
                  <a:extLst>
                    <a:ext uri="{9D8B030D-6E8A-4147-A177-3AD203B41FA5}">
                      <a16:colId xmlns:a16="http://schemas.microsoft.com/office/drawing/2014/main" val="1752881894"/>
                    </a:ext>
                  </a:extLst>
                </a:gridCol>
                <a:gridCol w="2641219">
                  <a:extLst>
                    <a:ext uri="{9D8B030D-6E8A-4147-A177-3AD203B41FA5}">
                      <a16:colId xmlns:a16="http://schemas.microsoft.com/office/drawing/2014/main" val="2520380147"/>
                    </a:ext>
                  </a:extLst>
                </a:gridCol>
              </a:tblGrid>
              <a:tr h="344905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Was wird gemacht?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Wer macht es?</a:t>
                      </a:r>
                      <a:endParaRPr lang="de-DE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Wie oft?</a:t>
                      </a:r>
                      <a:endParaRPr lang="de-DE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3928318"/>
                  </a:ext>
                </a:extLst>
              </a:tr>
              <a:tr h="701843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Schulungen für IT-Personal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IT-Abteilung und Arbeitgeber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Bei Bedarf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06865124"/>
                  </a:ext>
                </a:extLst>
              </a:tr>
              <a:tr h="137962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Durch Team-Meetings bessere Ergebnisse erzielen</a:t>
                      </a:r>
                    </a:p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Projektleiter, IT-Abteilungsleiter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Anfang, Mitte und Ende eines Projektes; Monatlich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23074813"/>
                  </a:ext>
                </a:extLst>
              </a:tr>
              <a:tr h="103471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Investition von Zeit für Personal (persönliches Interview/Gespräch)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IT-Abteilung und Fachabteilungen (Alle Mitarbeiter)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Monatlich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37609036"/>
                  </a:ext>
                </a:extLst>
              </a:tr>
              <a:tr h="1034716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Umgebung des Arbeitsplatzes abwechslungsreich und kreativ gestalten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Abteilungsleiter und externe Arbeiter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Einmalig; Bei Bedarf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0344323"/>
                  </a:ext>
                </a:extLst>
              </a:tr>
              <a:tr h="689811"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Investition von Geld in Mitarbeiter (Fortbildung)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IT-Abteilung und Fachabteilungen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Bei Bedarf</a:t>
                      </a:r>
                    </a:p>
                  </a:txBody>
                  <a:tcPr marL="67563" marR="6756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3909209"/>
                  </a:ext>
                </a:extLst>
              </a:tr>
            </a:tbl>
          </a:graphicData>
        </a:graphic>
      </p:graphicFrame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2D4B918-8874-4D74-89F0-D2B57B0F8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24841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A7288-955A-4B58-87DB-D5D0C6A9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8070"/>
            <a:ext cx="10058400" cy="91173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5. Maßnahmenkontrolle und Kennzahlen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F8B3E-E87B-4AFB-AF71-3F849A87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7295"/>
            <a:ext cx="10058400" cy="4023360"/>
          </a:xfrm>
        </p:spPr>
        <p:txBody>
          <a:bodyPr>
            <a:normAutofit fontScale="92500" lnSpcReduction="10000"/>
          </a:bodyPr>
          <a:lstStyle/>
          <a:p>
            <a:pPr marL="0" indent="0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de-DE" dirty="0">
                <a:solidFill>
                  <a:schemeClr val="tx1"/>
                </a:solidFill>
              </a:rPr>
              <a:t> </a:t>
            </a:r>
            <a:r>
              <a:rPr lang="de-DE" sz="2800" dirty="0">
                <a:solidFill>
                  <a:schemeClr val="tx1"/>
                </a:solidFill>
              </a:rPr>
              <a:t>Maßnahmenkontrolle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  Persönliches Interview/Gespräch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  Schriftliche Befragung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  Teamdiskussion 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  Direktes und indirektes Feedback</a:t>
            </a:r>
          </a:p>
          <a:p>
            <a:pPr>
              <a:lnSpc>
                <a:spcPct val="150000"/>
              </a:lnSpc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  <a:ea typeface="Calibri" panose="020F0502020204030204" pitchFamily="34" charset="0"/>
                <a:cs typeface="Raavi" panose="020B0502040204020203" pitchFamily="34" charset="0"/>
              </a:rPr>
              <a:t>  Arbeitsprotokoll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de-DE" dirty="0">
              <a:solidFill>
                <a:schemeClr val="tx1"/>
              </a:solidFill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9C7F6-92DA-4CE3-A84B-7461EE96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3547775"/>
      </p:ext>
    </p:extLst>
  </p:cSld>
  <p:clrMapOvr>
    <a:masterClrMapping/>
  </p:clrMapOvr>
  <p:transition spd="slow">
    <p:cover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2A7288-955A-4B58-87DB-D5D0C6A90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48070"/>
            <a:ext cx="10058400" cy="911737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5. Maßnahmenkontrolle und Kennzahlen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7DF8B3E-E87B-4AFB-AF71-3F849A87F5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97295"/>
            <a:ext cx="10058400" cy="4023360"/>
          </a:xfrm>
        </p:spPr>
        <p:txBody>
          <a:bodyPr/>
          <a:lstStyle/>
          <a:p>
            <a:pPr marL="0" indent="0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None/>
            </a:pPr>
            <a:r>
              <a:rPr lang="de-DE" sz="2800" dirty="0">
                <a:solidFill>
                  <a:schemeClr val="tx1"/>
                </a:solidFill>
              </a:rPr>
              <a:t> Kennzahlen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 Bewertung der durchgeführten Schulungen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 </a:t>
            </a:r>
            <a:r>
              <a:rPr lang="de-DE" sz="2800">
                <a:solidFill>
                  <a:schemeClr val="tx1"/>
                </a:solidFill>
              </a:rPr>
              <a:t>Kündigungsquote </a:t>
            </a:r>
            <a:endParaRPr lang="de-DE" sz="2800" dirty="0">
              <a:solidFill>
                <a:schemeClr val="tx1"/>
              </a:solidFill>
            </a:endParaRP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 Arbeitsleistung </a:t>
            </a:r>
          </a:p>
          <a:p>
            <a:pPr>
              <a:lnSpc>
                <a:spcPct val="150000"/>
              </a:lnSpc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Anonyme Bewertung der Teamsitzung </a:t>
            </a:r>
          </a:p>
          <a:p>
            <a:pPr marL="0" indent="0">
              <a:lnSpc>
                <a:spcPct val="107000"/>
              </a:lnSpc>
              <a:spcAft>
                <a:spcPts val="0"/>
              </a:spcAft>
              <a:buClr>
                <a:schemeClr val="tx1"/>
              </a:buClr>
              <a:buNone/>
            </a:pPr>
            <a:endParaRPr lang="de-DE" dirty="0">
              <a:solidFill>
                <a:schemeClr val="tx1"/>
              </a:solidFill>
              <a:ea typeface="Calibri" panose="020F0502020204030204" pitchFamily="34" charset="0"/>
              <a:cs typeface="Raavi" panose="020B0502040204020203" pitchFamily="34" charset="0"/>
            </a:endParaRPr>
          </a:p>
          <a:p>
            <a:pPr marL="0" indent="0">
              <a:buNone/>
            </a:pPr>
            <a:endParaRPr lang="de-DE" sz="28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7C9C7F6-92DA-4CE3-A84B-7461EE96B4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1425667"/>
      </p:ext>
    </p:extLst>
  </p:cSld>
  <p:clrMapOvr>
    <a:masterClrMapping/>
  </p:clrMapOvr>
  <p:transition spd="slow">
    <p:cover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BC08DEF-ED59-4A59-8C07-50137E3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16</a:t>
            </a:fld>
            <a:endParaRPr lang="de-DE"/>
          </a:p>
        </p:txBody>
      </p:sp>
      <p:pic>
        <p:nvPicPr>
          <p:cNvPr id="6146" name="Picture 2" descr="Bildergebnis für vielen dank für ihre aufmerksamkeit">
            <a:extLst>
              <a:ext uri="{FF2B5EF4-FFF2-40B4-BE49-F238E27FC236}">
                <a16:creationId xmlns:a16="http://schemas.microsoft.com/office/drawing/2014/main" id="{849C7598-D151-4126-BE68-D1E91105F6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691" y="1855433"/>
            <a:ext cx="5989469" cy="4390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9192808"/>
      </p:ext>
    </p:extLst>
  </p:cSld>
  <p:clrMapOvr>
    <a:masterClrMapping/>
  </p:clrMapOvr>
  <p:transition spd="slow">
    <p:cover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BAF2D-E349-4FCC-891B-680BC908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85674"/>
            <a:ext cx="10058400" cy="805205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Gliederung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E97154-7ECA-40D5-B3B6-35572028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787748"/>
            <a:ext cx="10058400" cy="4475167"/>
          </a:xfrm>
        </p:spPr>
        <p:txBody>
          <a:bodyPr>
            <a:noAutofit/>
          </a:bodyPr>
          <a:lstStyle/>
          <a:p>
            <a:pPr marL="457200" indent="-457200">
              <a:buClrTx/>
              <a:buAutoNum type="arabicPeriod"/>
            </a:pPr>
            <a:r>
              <a:rPr lang="de-DE" dirty="0">
                <a:solidFill>
                  <a:schemeClr val="tx1"/>
                </a:solidFill>
              </a:rPr>
              <a:t>Problembeschreibung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Ist-Zustand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Problem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Schwerpunkte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Folgen des Problems</a:t>
            </a:r>
          </a:p>
          <a:p>
            <a:pPr marL="0" indent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2. Problem analysieren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5x Warum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Fischgrätendiagramm</a:t>
            </a:r>
          </a:p>
          <a:p>
            <a:pPr marL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3. Lösung erarbeiten und Ideen sammeln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Nutzwertanalyse</a:t>
            </a:r>
          </a:p>
          <a:p>
            <a:pPr lvl="1">
              <a:buClrTx/>
              <a:buFont typeface="Arial" panose="020B0604020202020204" pitchFamily="34" charset="0"/>
              <a:buChar char="•"/>
            </a:pPr>
            <a:r>
              <a:rPr lang="de-DE" sz="1700" dirty="0">
                <a:solidFill>
                  <a:schemeClr val="tx1"/>
                </a:solidFill>
              </a:rPr>
              <a:t>Pro und Contra </a:t>
            </a:r>
          </a:p>
          <a:p>
            <a:pPr marL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4. Maßnahmen umsetzen</a:t>
            </a:r>
            <a:endParaRPr lang="de-DE" sz="300" dirty="0">
              <a:solidFill>
                <a:schemeClr val="tx1"/>
              </a:solidFill>
            </a:endParaRPr>
          </a:p>
          <a:p>
            <a:pPr marL="0">
              <a:buClrTx/>
              <a:buNone/>
            </a:pPr>
            <a:r>
              <a:rPr lang="de-DE" dirty="0">
                <a:solidFill>
                  <a:schemeClr val="tx1"/>
                </a:solidFill>
              </a:rPr>
              <a:t>5. Maßnahmenkontrolle und Kennzahlen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ED79B05-4BB4-4534-8CB7-111BEAAA02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06692234"/>
      </p:ext>
    </p:extLst>
  </p:cSld>
  <p:clrMapOvr>
    <a:masterClrMapping/>
  </p:clrMapOvr>
  <p:transition spd="slow">
    <p:cover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54BBAC-CEA4-420D-A6C7-0442BCA04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68216"/>
            <a:ext cx="10058400" cy="881575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1. Problembeschreibung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C3E66ACE-C364-4C01-A0F5-6F16B2BB09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Ist-Zustand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Personenmangel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ständig erfolglose Neueinstellungen 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Nachwuchs wird nicht genügend gefördert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B7CBBB6-B513-4131-8DC1-5F172D599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33704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4BBAF2D-E349-4FCC-891B-680BC908A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92459"/>
            <a:ext cx="10058400" cy="893981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1. Problembeschreibung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DE97154-7ECA-40D5-B3B6-355720283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0122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ClrTx/>
              <a:buNone/>
            </a:pPr>
            <a:r>
              <a:rPr lang="de-DE" sz="2800" dirty="0">
                <a:solidFill>
                  <a:schemeClr val="tx1"/>
                </a:solidFill>
              </a:rPr>
              <a:t> Problem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IT-Personal ist schwer zu binden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Nachwuchs nicht genügend gefördert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Gefahr einer Kündigung durch Kompetenzträger/innen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E90556C-19F2-46A7-AFB0-BAD894A285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34851578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B9174E-ABB2-43DA-8DC6-4BC6D2043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700797"/>
            <a:ext cx="10058400" cy="920614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1. Problembeschreibung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1AAC045B-9383-4286-9D9F-4E6B8E9EA3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9001"/>
            <a:ext cx="10058400" cy="4023360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</a:rPr>
              <a:t>Schwerpunkte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Fördern des IT-Personals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Mangelnde interne Kommunikation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Mangelndes Interesse im Unternehmen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64CF6A-D141-4EB3-8693-3CB475700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2775070"/>
      </p:ext>
    </p:extLst>
  </p:cSld>
  <p:clrMapOvr>
    <a:masterClrMapping/>
  </p:clrMapOvr>
  <p:transition spd="slow">
    <p:cover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3F6E-0836-4070-9C62-5322618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30315"/>
            <a:ext cx="10058400" cy="965003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1. Problembeschreibung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7BC37-FB37-4DD9-9A0F-D854D56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389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800" dirty="0">
                <a:solidFill>
                  <a:schemeClr val="tx1"/>
                </a:solidFill>
              </a:rPr>
              <a:t>Folgen des Problems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Demotivation der Mitarbeiter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Unzufriedenheit und Benachteiligung der Arbeitnehmer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Mitarbeitermangel</a:t>
            </a:r>
          </a:p>
          <a:p>
            <a:pPr>
              <a:buClrTx/>
              <a:buFont typeface="Arial" panose="020B0604020202020204" pitchFamily="34" charset="0"/>
              <a:buChar char="•"/>
            </a:pPr>
            <a:r>
              <a:rPr lang="de-DE" sz="2800" dirty="0">
                <a:solidFill>
                  <a:schemeClr val="tx1"/>
                </a:solidFill>
              </a:rPr>
              <a:t> Projekte werden gestrichen oder verschoben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70089-885A-4600-AF00-9E0A938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6071714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3F6E-0836-4070-9C62-5322618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03681"/>
            <a:ext cx="10058400" cy="1018269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2. Problem analysieren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7BC37-FB37-4DD9-9A0F-D854D56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3389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5x Warum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70089-885A-4600-AF00-9E0A938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7</a:t>
            </a:fld>
            <a:endParaRPr lang="de-DE"/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E0AAB5F8-994A-4278-AB71-0F958040B4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73031902"/>
              </p:ext>
            </p:extLst>
          </p:nvPr>
        </p:nvGraphicFramePr>
        <p:xfrm>
          <a:off x="1828800" y="2405849"/>
          <a:ext cx="8071656" cy="3848468"/>
        </p:xfrm>
        <a:graphic>
          <a:graphicData uri="http://schemas.openxmlformats.org/drawingml/2006/table">
            <a:tbl>
              <a:tblPr firstRow="1" firstCol="1" bandRow="1"/>
              <a:tblGrid>
                <a:gridCol w="4035828">
                  <a:extLst>
                    <a:ext uri="{9D8B030D-6E8A-4147-A177-3AD203B41FA5}">
                      <a16:colId xmlns:a16="http://schemas.microsoft.com/office/drawing/2014/main" val="1561187731"/>
                    </a:ext>
                  </a:extLst>
                </a:gridCol>
                <a:gridCol w="4035828">
                  <a:extLst>
                    <a:ext uri="{9D8B030D-6E8A-4147-A177-3AD203B41FA5}">
                      <a16:colId xmlns:a16="http://schemas.microsoft.com/office/drawing/2014/main" val="2253174233"/>
                    </a:ext>
                  </a:extLst>
                </a:gridCol>
              </a:tblGrid>
              <a:tr h="5596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Frage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Antwort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1882342"/>
                  </a:ext>
                </a:extLst>
              </a:tr>
              <a:tr h="65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ist es schwer neues Personal in der IT-Abteilung zu finden?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Aufgrund von fehlendes Interesse des Nachwuchses. 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06641064"/>
                  </a:ext>
                </a:extLst>
              </a:tr>
              <a:tr h="65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ist der Nachwuchs nicht interessiert?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Mangelnde Motivation und Wissen über MINT.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5324902"/>
                  </a:ext>
                </a:extLst>
              </a:tr>
              <a:tr h="65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gibt es mangelnde Motivation?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Der Nachwuchs wird nicht genügend über IT informiert.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7153881"/>
                  </a:ext>
                </a:extLst>
              </a:tr>
              <a:tr h="65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wird der Nachwuchs nicht genügend über IT informiert?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Es wird eintönig vermittelt.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4133612"/>
                  </a:ext>
                </a:extLst>
              </a:tr>
              <a:tr h="6577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wird es eintönig vermittelt?</a:t>
                      </a:r>
                      <a:endParaRPr lang="de-DE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Keine gute Gliederung, um es interessant zu vermitteln.</a:t>
                      </a:r>
                      <a:endParaRPr lang="de-DE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513979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1854099"/>
      </p:ext>
    </p:extLst>
  </p:cSld>
  <p:clrMapOvr>
    <a:masterClrMapping/>
  </p:clrMapOvr>
  <p:transition spd="slow">
    <p:cover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643F6E-0836-4070-9C62-5322618858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523783"/>
            <a:ext cx="10058400" cy="1080412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2. Problem analysieren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777BC37-FB37-4DD9-9A0F-D854D567F0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63490"/>
            <a:ext cx="10058400" cy="402336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sz="2400" dirty="0">
                <a:solidFill>
                  <a:schemeClr val="tx1"/>
                </a:solidFill>
              </a:rPr>
              <a:t>Fischgrätendiagramm</a:t>
            </a:r>
          </a:p>
          <a:p>
            <a:pPr marL="0" indent="0">
              <a:buNone/>
            </a:pPr>
            <a:endParaRPr lang="de-DE" sz="2400" dirty="0">
              <a:solidFill>
                <a:schemeClr val="tx1"/>
              </a:solidFill>
            </a:endParaRP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3770089-885A-4600-AF00-9E0A93819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8</a:t>
            </a:fld>
            <a:endParaRPr lang="de-DE"/>
          </a:p>
        </p:txBody>
      </p:sp>
      <p:graphicFrame>
        <p:nvGraphicFramePr>
          <p:cNvPr id="6" name="Tabelle 5">
            <a:extLst>
              <a:ext uri="{FF2B5EF4-FFF2-40B4-BE49-F238E27FC236}">
                <a16:creationId xmlns:a16="http://schemas.microsoft.com/office/drawing/2014/main" id="{8E3ADCFD-09E8-402E-BD48-69F12AC5EC7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84701"/>
              </p:ext>
            </p:extLst>
          </p:nvPr>
        </p:nvGraphicFramePr>
        <p:xfrm>
          <a:off x="1100772" y="2319809"/>
          <a:ext cx="8799686" cy="4014408"/>
        </p:xfrm>
        <a:graphic>
          <a:graphicData uri="http://schemas.openxmlformats.org/drawingml/2006/table">
            <a:tbl>
              <a:tblPr firstRow="1" firstCol="1" bandRow="1"/>
              <a:tblGrid>
                <a:gridCol w="2199480">
                  <a:extLst>
                    <a:ext uri="{9D8B030D-6E8A-4147-A177-3AD203B41FA5}">
                      <a16:colId xmlns:a16="http://schemas.microsoft.com/office/drawing/2014/main" val="3383529399"/>
                    </a:ext>
                  </a:extLst>
                </a:gridCol>
                <a:gridCol w="2199480">
                  <a:extLst>
                    <a:ext uri="{9D8B030D-6E8A-4147-A177-3AD203B41FA5}">
                      <a16:colId xmlns:a16="http://schemas.microsoft.com/office/drawing/2014/main" val="1360967036"/>
                    </a:ext>
                  </a:extLst>
                </a:gridCol>
                <a:gridCol w="2200363">
                  <a:extLst>
                    <a:ext uri="{9D8B030D-6E8A-4147-A177-3AD203B41FA5}">
                      <a16:colId xmlns:a16="http://schemas.microsoft.com/office/drawing/2014/main" val="1350660337"/>
                    </a:ext>
                  </a:extLst>
                </a:gridCol>
                <a:gridCol w="2200363">
                  <a:extLst>
                    <a:ext uri="{9D8B030D-6E8A-4147-A177-3AD203B41FA5}">
                      <a16:colId xmlns:a16="http://schemas.microsoft.com/office/drawing/2014/main" val="41495092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Mensch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Maschine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Messung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Frage/ Wirkung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93981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Interessenkonflikte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Veraltete Software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Anonyme schriftliche Befragung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9118587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Fehlende Weiterbildung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Wenig Betriebsmittel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Persönliches Interview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3277751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–&gt;→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 dirty="0">
                          <a:solidFill>
                            <a:srgbClr val="333333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–&gt;→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200" b="1">
                          <a:solidFill>
                            <a:srgbClr val="333333"/>
                          </a:solidFill>
                          <a:effectLst/>
                          <a:highlight>
                            <a:srgbClr val="D3D3D3"/>
                          </a:highlight>
                          <a:latin typeface="Arial" panose="020B060402020202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–&gt;→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Warum herrscht in der IT-Abteilung Personalmangel?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47356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Schulungen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Mangelnde Kommunikation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Ständig neue Mitarbeiter in der IT-Abteilung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771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 err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To</a:t>
                      </a: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-Do-Listen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Schlechte Kommunikation mit neuen Mitarbeitern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Schlechte Teamarbeit mit anderen Abteilungen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65287224"/>
                  </a:ext>
                </a:extLst>
              </a:tr>
              <a:tr h="38671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Methode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Kommunikation</a:t>
                      </a:r>
                      <a:endParaRPr lang="de-DE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Umgebung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0CEC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16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Raavi" panose="020B0502040204020203" pitchFamily="34" charset="0"/>
                        </a:rPr>
                        <a:t> </a:t>
                      </a:r>
                      <a:endParaRPr lang="de-DE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Raavi" panose="020B0502040204020203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5853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0406645"/>
      </p:ext>
    </p:extLst>
  </p:cSld>
  <p:clrMapOvr>
    <a:masterClrMapping/>
  </p:clrMapOvr>
  <p:transition spd="slow">
    <p:cover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A17A04D-9661-4301-8857-17662D2183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058400" cy="4023360"/>
          </a:xfrm>
        </p:spPr>
        <p:txBody>
          <a:bodyPr>
            <a:normAutofit/>
          </a:bodyPr>
          <a:lstStyle/>
          <a:p>
            <a:r>
              <a:rPr lang="de-DE" sz="2400" dirty="0">
                <a:solidFill>
                  <a:schemeClr val="tx1"/>
                </a:solidFill>
              </a:rPr>
              <a:t>Ergebnisse der Ideenfindung</a:t>
            </a:r>
          </a:p>
          <a:p>
            <a:pPr>
              <a:lnSpc>
                <a:spcPct val="200000"/>
              </a:lnSpc>
            </a:pPr>
            <a:r>
              <a:rPr lang="de-DE" sz="2400" u="sng" dirty="0">
                <a:solidFill>
                  <a:schemeClr val="tx1"/>
                </a:solidFill>
              </a:rPr>
              <a:t>Lösung 1:</a:t>
            </a:r>
            <a:r>
              <a:rPr lang="de-DE" sz="2400" dirty="0">
                <a:solidFill>
                  <a:schemeClr val="tx1"/>
                </a:solidFill>
              </a:rPr>
              <a:t> Gehaltserhöhung </a:t>
            </a:r>
          </a:p>
          <a:p>
            <a:pPr>
              <a:lnSpc>
                <a:spcPct val="200000"/>
              </a:lnSpc>
            </a:pPr>
            <a:r>
              <a:rPr lang="de-DE" sz="2400" u="sng" dirty="0">
                <a:solidFill>
                  <a:schemeClr val="tx1"/>
                </a:solidFill>
              </a:rPr>
              <a:t>Lösung 2:</a:t>
            </a:r>
            <a:r>
              <a:rPr lang="de-DE" sz="2400" dirty="0">
                <a:solidFill>
                  <a:schemeClr val="tx1"/>
                </a:solidFill>
              </a:rPr>
              <a:t> Mehr Förderungsmöglichkeiten</a:t>
            </a:r>
          </a:p>
          <a:p>
            <a:pPr>
              <a:lnSpc>
                <a:spcPct val="200000"/>
              </a:lnSpc>
            </a:pPr>
            <a:r>
              <a:rPr lang="de-DE" sz="2400" u="sng" dirty="0">
                <a:solidFill>
                  <a:schemeClr val="tx1"/>
                </a:solidFill>
              </a:rPr>
              <a:t>Lösung 3:</a:t>
            </a:r>
            <a:r>
              <a:rPr lang="de-DE" sz="2400" dirty="0">
                <a:solidFill>
                  <a:schemeClr val="tx1"/>
                </a:solidFill>
              </a:rPr>
              <a:t> Work-Life-Balance: Familie, Privates, Arbeitszeit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FA92ADD-23FE-457C-A673-E0CCE9CFE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0D6E08-EC4C-47DE-8F3D-86C49C7F9731}" type="slidenum">
              <a:rPr lang="de-DE" smtClean="0"/>
              <a:t>9</a:t>
            </a:fld>
            <a:endParaRPr lang="de-DE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88533EE8-E16C-423A-AA63-E5E5ACF490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612559"/>
            <a:ext cx="10058400" cy="991636"/>
          </a:xfrm>
        </p:spPr>
        <p:txBody>
          <a:bodyPr>
            <a:normAutofit/>
          </a:bodyPr>
          <a:lstStyle/>
          <a:p>
            <a:r>
              <a:rPr lang="de-DE" sz="2800" dirty="0">
                <a:solidFill>
                  <a:schemeClr val="tx1"/>
                </a:solidFill>
                <a:latin typeface="+mn-lt"/>
              </a:rPr>
              <a:t>3. Lösung erarbeiten</a:t>
            </a:r>
          </a:p>
        </p:txBody>
      </p:sp>
      <p:pic>
        <p:nvPicPr>
          <p:cNvPr id="5124" name="Picture 4" descr="Bildergebnis für problem lösung">
            <a:extLst>
              <a:ext uri="{FF2B5EF4-FFF2-40B4-BE49-F238E27FC236}">
                <a16:creationId xmlns:a16="http://schemas.microsoft.com/office/drawing/2014/main" id="{6D39ED9A-81D3-4E20-874B-F6B2F016A8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4364" y="2086252"/>
            <a:ext cx="3071983" cy="2040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7134591"/>
      </p:ext>
    </p:extLst>
  </p:cSld>
  <p:clrMapOvr>
    <a:masterClrMapping/>
  </p:clrMapOvr>
  <p:transition spd="slow">
    <p:cover/>
  </p:transition>
</p:sld>
</file>

<file path=ppt/theme/theme1.xml><?xml version="1.0" encoding="utf-8"?>
<a:theme xmlns:a="http://schemas.openxmlformats.org/drawingml/2006/main" name="Rückblick">
  <a:themeElements>
    <a:clrScheme name="Graustuf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Rückblick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ückblick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Rückblick</Template>
  <TotalTime>0</TotalTime>
  <Words>592</Words>
  <Application>Microsoft Office PowerPoint</Application>
  <PresentationFormat>Breitbild</PresentationFormat>
  <Paragraphs>209</Paragraphs>
  <Slides>16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Raavi</vt:lpstr>
      <vt:lpstr>Symbol</vt:lpstr>
      <vt:lpstr>Rückblick</vt:lpstr>
      <vt:lpstr>Wie sollte die IT-Nachwuchsförderung zukünftig aussehen? Welche Möglichkeiten habe ich IT-Personal zu binden?</vt:lpstr>
      <vt:lpstr>Gliederung</vt:lpstr>
      <vt:lpstr>1. Problembeschreibung</vt:lpstr>
      <vt:lpstr>1. Problembeschreibung</vt:lpstr>
      <vt:lpstr>1. Problembeschreibung</vt:lpstr>
      <vt:lpstr>1. Problembeschreibung</vt:lpstr>
      <vt:lpstr>2. Problem analysieren</vt:lpstr>
      <vt:lpstr>2. Problem analysieren</vt:lpstr>
      <vt:lpstr>3. Lösung erarbeiten</vt:lpstr>
      <vt:lpstr>3. Lösung erarbeiten</vt:lpstr>
      <vt:lpstr>3. Lösung erarbeiten</vt:lpstr>
      <vt:lpstr>4. Maßnahmen umsetzen </vt:lpstr>
      <vt:lpstr>PowerPoint-Präsentation</vt:lpstr>
      <vt:lpstr>5. Maßnahmenkontrolle und Kennzahlen</vt:lpstr>
      <vt:lpstr>5. Maßnahmenkontrolle und Kennzahlen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 19 Wie sollte die IT-Nachwuchsförderung zukünftig aussehen? Welche Möglichkeiten habe ich IT-Personal zu binden?</dc:title>
  <dc:creator>Hüsne Ballik</dc:creator>
  <cp:lastModifiedBy>Chandanvir Kaur</cp:lastModifiedBy>
  <cp:revision>40</cp:revision>
  <dcterms:created xsi:type="dcterms:W3CDTF">2017-11-17T11:09:04Z</dcterms:created>
  <dcterms:modified xsi:type="dcterms:W3CDTF">2017-12-22T08:53:12Z</dcterms:modified>
</cp:coreProperties>
</file>